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  <p:embeddedFont>
      <p:font typeface="EB Garamond"/>
      <p:regular r:id="rId21"/>
      <p:bold r:id="rId22"/>
      <p:italic r:id="rId23"/>
      <p:boldItalic r:id="rId24"/>
    </p:embeddedFont>
    <p:embeddedFont>
      <p:font typeface="Cinzel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EBGaramond-bold.fntdata"/><Relationship Id="rId21" Type="http://schemas.openxmlformats.org/officeDocument/2006/relationships/font" Target="fonts/EBGaramond-regular.fntdata"/><Relationship Id="rId24" Type="http://schemas.openxmlformats.org/officeDocument/2006/relationships/font" Target="fonts/EBGaramond-boldItalic.fntdata"/><Relationship Id="rId23" Type="http://schemas.openxmlformats.org/officeDocument/2006/relationships/font" Target="fonts/EBGaramon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inzel-bold.fntdata"/><Relationship Id="rId25" Type="http://schemas.openxmlformats.org/officeDocument/2006/relationships/font" Target="fonts/Cinze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8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Lato-regular.fntdata"/><Relationship Id="rId16" Type="http://schemas.openxmlformats.org/officeDocument/2006/relationships/font" Target="fonts/Montserrat-boldItalic.fntdata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33ce0b088_0_4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33ce0b088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33ce0b088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433ce0b088_0_4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33ce0b088_0_4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33ce0b088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3bd7c6c21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3bd7c6c2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ytuł i zawartość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/>
        </p:txBody>
      </p:sp>
      <p:sp>
        <p:nvSpPr>
          <p:cNvPr id="132" name="Google Shape;132;p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21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21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21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2100"/>
              </a:spcBef>
              <a:spcAft>
                <a:spcPts val="21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/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ctrTitle"/>
          </p:nvPr>
        </p:nvSpPr>
        <p:spPr>
          <a:xfrm>
            <a:off x="1034401" y="780375"/>
            <a:ext cx="101232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s-ES" sz="6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TÈCNIC DE LABORATORI</a:t>
            </a:r>
            <a:r>
              <a:rPr lang="es-ES" sz="6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:</a:t>
            </a:r>
            <a:endParaRPr sz="6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s-ES" sz="6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EL GRAN DESCONEGUT</a:t>
            </a:r>
            <a:endParaRPr i="0" sz="6000" u="none" cap="none" strike="noStrike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9151375" y="4510775"/>
            <a:ext cx="24207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rPr i="0" lang="es-ES" sz="186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Mikel del Valle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rPr i="0" lang="es-ES" sz="186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s-ES" sz="186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arina Lloses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rPr i="0" lang="es-ES" sz="186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Y</a:t>
            </a:r>
            <a:r>
              <a:rPr lang="es-ES" sz="186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lenia Vico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rPr i="0" lang="es-ES" sz="186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</a:t>
            </a:r>
            <a:r>
              <a:rPr lang="es-ES" sz="186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odrigo Muñoz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marR="0" rtl="0" algn="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0"/>
              <a:buFont typeface="Arial"/>
              <a:buNone/>
            </a:pPr>
            <a:r>
              <a:rPr i="0" lang="es-ES" sz="1860" u="none" cap="none" strike="noStrike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G</a:t>
            </a:r>
            <a:r>
              <a:rPr lang="es-ES" sz="186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emma Torrodà</a:t>
            </a:r>
            <a:endParaRPr i="0" sz="1860" u="none" cap="none" strike="noStrike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011" y="3470491"/>
            <a:ext cx="4419975" cy="297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460800" y="469075"/>
            <a:ext cx="11270400" cy="10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s-ES" u="none" cap="none" strike="noStrik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QUÈ ÉS EL TÈCNIC DE LABORATORI?</a:t>
            </a:r>
            <a:endParaRPr b="1" i="0" u="none" cap="none" strike="noStrike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753075" y="3219038"/>
            <a:ext cx="31932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 Investigació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 Estudis analítics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3">
            <a:alphaModFix/>
          </a:blip>
          <a:srcRect b="-3225" l="-3214" r="-3225" t="-3214"/>
          <a:stretch/>
        </p:blipFill>
        <p:spPr>
          <a:xfrm>
            <a:off x="5832200" y="2080538"/>
            <a:ext cx="5606726" cy="373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2211750" y="413250"/>
            <a:ext cx="7768500" cy="12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s-ES" sz="4400" u="none" cap="none" strike="noStrik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FUNCIONS D’UN TÈCNIC </a:t>
            </a:r>
            <a:endParaRPr b="1" i="0" sz="4400" u="none" cap="none" strike="noStrike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55" name="Google Shape;155;p16"/>
          <p:cNvSpPr txBox="1"/>
          <p:nvPr>
            <p:ph idx="1" type="body"/>
          </p:nvPr>
        </p:nvSpPr>
        <p:spPr>
          <a:xfrm>
            <a:off x="838200" y="2858700"/>
            <a:ext cx="3589500" cy="20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 Analitzar mostres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 Examinar resultats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50800" lvl="0" marL="228600" marR="0" rtl="0" algn="l">
              <a:lnSpc>
                <a:spcPct val="90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 Identificar riscos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125" y="1988400"/>
            <a:ext cx="5905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s-ES" sz="4400" u="none" cap="none" strike="noStrik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HABILITATS QUE HA DE TENIR UN BON TÈCNIC DE LABORATORI</a:t>
            </a:r>
            <a:endParaRPr b="1" i="0" sz="4400" u="none" cap="none" strike="noStrike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162" name="Google Shape;162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1838"/>
          <a:stretch/>
        </p:blipFill>
        <p:spPr>
          <a:xfrm>
            <a:off x="1012900" y="2177750"/>
            <a:ext cx="2942700" cy="169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9363" y="2147309"/>
            <a:ext cx="1773275" cy="1754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3584" y="2053674"/>
            <a:ext cx="2290941" cy="17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8524" y="4358901"/>
            <a:ext cx="2450800" cy="2023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95975" y="4171649"/>
            <a:ext cx="2290950" cy="2286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F3F3F3"/>
                </a:solidFill>
                <a:latin typeface="Cinzel"/>
                <a:ea typeface="Cinzel"/>
                <a:cs typeface="Cinzel"/>
                <a:sym typeface="Cinzel"/>
              </a:rPr>
              <a:t>BISMARK vs BEVERIDGE</a:t>
            </a:r>
            <a:endParaRPr b="1">
              <a:solidFill>
                <a:srgbClr val="F3F3F3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838200" y="2234700"/>
            <a:ext cx="3878100" cy="353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</a:t>
            </a:r>
            <a:r>
              <a:rPr b="1"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Beveridge</a:t>
            </a: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Espanya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 Amb impostos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50800" lvl="0" marL="2286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</a:t>
            </a:r>
            <a:r>
              <a:rPr b="1"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Bismark</a:t>
            </a: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: Alemanya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50800" lvl="0" marL="228600" rtl="0" algn="l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 Una assegurança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700" y="1843225"/>
            <a:ext cx="6353175" cy="43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/>
          <p:nvPr>
            <p:ph type="title"/>
          </p:nvPr>
        </p:nvSpPr>
        <p:spPr>
          <a:xfrm>
            <a:off x="838200" y="11111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s-ES" sz="4400" u="none" cap="none" strike="noStrike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SISTEMA SANITARI</a:t>
            </a:r>
            <a:endParaRPr b="1" i="0" sz="4400" u="none" cap="none" strike="noStrike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cxnSp>
        <p:nvCxnSpPr>
          <p:cNvPr id="179" name="Google Shape;179;p19"/>
          <p:cNvCxnSpPr/>
          <p:nvPr/>
        </p:nvCxnSpPr>
        <p:spPr>
          <a:xfrm flipH="1">
            <a:off x="3838175" y="2436800"/>
            <a:ext cx="1323600" cy="10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0" name="Google Shape;180;p19"/>
          <p:cNvSpPr txBox="1"/>
          <p:nvPr/>
        </p:nvSpPr>
        <p:spPr>
          <a:xfrm>
            <a:off x="3152100" y="3682513"/>
            <a:ext cx="13236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Públic</a:t>
            </a:r>
            <a:endParaRPr b="1" sz="2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81" name="Google Shape;181;p19"/>
          <p:cNvCxnSpPr/>
          <p:nvPr/>
        </p:nvCxnSpPr>
        <p:spPr>
          <a:xfrm>
            <a:off x="6866000" y="2443875"/>
            <a:ext cx="1171200" cy="105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2" name="Google Shape;182;p19"/>
          <p:cNvSpPr txBox="1"/>
          <p:nvPr/>
        </p:nvSpPr>
        <p:spPr>
          <a:xfrm>
            <a:off x="7459575" y="3682525"/>
            <a:ext cx="11712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Privat</a:t>
            </a:r>
            <a:endParaRPr b="1" sz="2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183" name="Google Shape;183;p19"/>
          <p:cNvCxnSpPr/>
          <p:nvPr/>
        </p:nvCxnSpPr>
        <p:spPr>
          <a:xfrm flipH="1">
            <a:off x="2911475" y="4476625"/>
            <a:ext cx="529500" cy="52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19"/>
          <p:cNvCxnSpPr/>
          <p:nvPr/>
        </p:nvCxnSpPr>
        <p:spPr>
          <a:xfrm>
            <a:off x="3982300" y="4495050"/>
            <a:ext cx="505200" cy="52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19"/>
          <p:cNvCxnSpPr/>
          <p:nvPr/>
        </p:nvCxnSpPr>
        <p:spPr>
          <a:xfrm flipH="1">
            <a:off x="7230950" y="4476775"/>
            <a:ext cx="441300" cy="52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19"/>
          <p:cNvCxnSpPr/>
          <p:nvPr/>
        </p:nvCxnSpPr>
        <p:spPr>
          <a:xfrm>
            <a:off x="8398125" y="4507200"/>
            <a:ext cx="4011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19"/>
          <p:cNvSpPr txBox="1"/>
          <p:nvPr/>
        </p:nvSpPr>
        <p:spPr>
          <a:xfrm>
            <a:off x="2269775" y="5195425"/>
            <a:ext cx="1171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Clínic</a:t>
            </a:r>
            <a:endParaRPr sz="2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6501050" y="5233075"/>
            <a:ext cx="11712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Clínic</a:t>
            </a:r>
            <a:endParaRPr sz="2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3729875" y="5232275"/>
            <a:ext cx="1540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Biomèdic</a:t>
            </a:r>
            <a:endParaRPr sz="2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8037200" y="5232275"/>
            <a:ext cx="1540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Biomèdic</a:t>
            </a:r>
            <a:endParaRPr sz="2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F3F3F3"/>
                </a:solidFill>
                <a:latin typeface="Cinzel"/>
                <a:ea typeface="Cinzel"/>
                <a:cs typeface="Cinzel"/>
                <a:sym typeface="Cinzel"/>
              </a:rPr>
              <a:t>Sortides</a:t>
            </a:r>
            <a:r>
              <a:rPr b="1" lang="es-ES">
                <a:solidFill>
                  <a:srgbClr val="F3F3F3"/>
                </a:solidFill>
                <a:latin typeface="Cinzel"/>
                <a:ea typeface="Cinzel"/>
                <a:cs typeface="Cinzel"/>
                <a:sym typeface="Cinzel"/>
              </a:rPr>
              <a:t> professionals</a:t>
            </a:r>
            <a:endParaRPr b="1">
              <a:solidFill>
                <a:srgbClr val="F3F3F3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196" name="Google Shape;196;p20"/>
          <p:cNvSpPr txBox="1"/>
          <p:nvPr>
            <p:ph idx="1" type="body"/>
          </p:nvPr>
        </p:nvSpPr>
        <p:spPr>
          <a:xfrm>
            <a:off x="838200" y="3460275"/>
            <a:ext cx="4263300" cy="180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 Laboratori de diagnòstic</a:t>
            </a:r>
            <a:endParaRPr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17780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s-ES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→ Seguir estudis</a:t>
            </a:r>
            <a:endParaRPr/>
          </a:p>
        </p:txBody>
      </p:sp>
      <p:pic>
        <p:nvPicPr>
          <p:cNvPr id="197" name="Google Shape;1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3900" y="2273400"/>
            <a:ext cx="6099900" cy="3434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El futur</a:t>
            </a:r>
            <a:endParaRPr b="1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pic>
        <p:nvPicPr>
          <p:cNvPr id="203" name="Google Shape;2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338" y="1883325"/>
            <a:ext cx="6351326" cy="42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