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4" r:id="rId5"/>
    <p:sldMasterId id="2147483685" r:id="rId6"/>
    <p:sldMasterId id="2147483686" r:id="rId7"/>
    <p:sldMasterId id="214748368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</p:sldIdLst>
  <p:sldSz cy="6858000" cx="9144000"/>
  <p:notesSz cx="6858000" cy="9144000"/>
  <p:embeddedFontLst>
    <p:embeddedFont>
      <p:font typeface="Raleway"/>
      <p:regular r:id="rId61"/>
      <p:bold r:id="rId62"/>
      <p:italic r:id="rId63"/>
      <p:boldItalic r:id="rId64"/>
    </p:embeddedFont>
    <p:embeddedFont>
      <p:font typeface="Source Sans Pro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20">
          <p15:clr>
            <a:srgbClr val="000000"/>
          </p15:clr>
        </p15:guide>
        <p15:guide id="2" pos="27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4D5344B-0CCF-46F2-A09F-6C314ABBD996}">
  <a:tblStyle styleId="{F4D5344B-0CCF-46F2-A09F-6C314ABBD99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20" orient="horz"/>
        <p:guide pos="27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font" Target="fonts/Raleway-bold.fntdata"/><Relationship Id="rId61" Type="http://schemas.openxmlformats.org/officeDocument/2006/relationships/font" Target="fonts/Raleway-regular.fntdata"/><Relationship Id="rId20" Type="http://schemas.openxmlformats.org/officeDocument/2006/relationships/slide" Target="slides/slide11.xml"/><Relationship Id="rId64" Type="http://schemas.openxmlformats.org/officeDocument/2006/relationships/font" Target="fonts/Raleway-boldItalic.fntdata"/><Relationship Id="rId63" Type="http://schemas.openxmlformats.org/officeDocument/2006/relationships/font" Target="fonts/Raleway-italic.fntdata"/><Relationship Id="rId22" Type="http://schemas.openxmlformats.org/officeDocument/2006/relationships/slide" Target="slides/slide13.xml"/><Relationship Id="rId66" Type="http://schemas.openxmlformats.org/officeDocument/2006/relationships/font" Target="fonts/SourceSansPro-bold.fntdata"/><Relationship Id="rId21" Type="http://schemas.openxmlformats.org/officeDocument/2006/relationships/slide" Target="slides/slide12.xml"/><Relationship Id="rId65" Type="http://schemas.openxmlformats.org/officeDocument/2006/relationships/font" Target="fonts/SourceSansPro-regular.fntdata"/><Relationship Id="rId24" Type="http://schemas.openxmlformats.org/officeDocument/2006/relationships/slide" Target="slides/slide15.xml"/><Relationship Id="rId68" Type="http://schemas.openxmlformats.org/officeDocument/2006/relationships/font" Target="fonts/SourceSansPro-boldItalic.fntdata"/><Relationship Id="rId23" Type="http://schemas.openxmlformats.org/officeDocument/2006/relationships/slide" Target="slides/slide14.xml"/><Relationship Id="rId67" Type="http://schemas.openxmlformats.org/officeDocument/2006/relationships/font" Target="fonts/SourceSansPro-italic.fntdata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f4d84c7db_0_0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4f4d84c7db_0_0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332" name="Google Shape;332;g4f4d84c7db_0_0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f4d84c7db_0_11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4f4d84c7db_0_11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344" name="Google Shape;344;g4f4d84c7db_0_11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f4d84c7db_0_22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4f4d84c7db_0_22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355" name="Google Shape;355;g4f4d84c7db_0_22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f4d84c7db_0_33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4f4d84c7db_0_33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367" name="Google Shape;367;g4f4d84c7db_0_33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4f4d84c7db_0_45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4f4d84c7db_0_45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379" name="Google Shape;379;g4f4d84c7db_0_45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f4d84c7db_0_55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4f4d84c7db_0_55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389" name="Google Shape;389;g4f4d84c7db_0_55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f4d84c7db_0_66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4f4d84c7db_0_66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401" name="Google Shape;401;g4f4d84c7db_0_66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f4d84c7db_0_96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4f4d84c7db_0_96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412" name="Google Shape;412;g4f4d84c7db_0_96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f4d84c7db_0_109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4f4d84c7db_0_109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425" name="Google Shape;425;g4f4d84c7db_0_109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f4d84c7db_0_120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4f4d84c7db_0_120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436" name="Google Shape;436;g4f4d84c7db_0_120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f4d84c7db_0_131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4f4d84c7db_0_131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447" name="Google Shape;447;g4f4d84c7db_0_131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4f4d84c7db_0_145:notes"/>
          <p:cNvSpPr/>
          <p:nvPr>
            <p:ph idx="2" type="sldImg"/>
          </p:nvPr>
        </p:nvSpPr>
        <p:spPr>
          <a:xfrm>
            <a:off x="925718" y="685727"/>
            <a:ext cx="50067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g4f4d84c7db_0_145:notes"/>
          <p:cNvSpPr txBox="1"/>
          <p:nvPr>
            <p:ph idx="1" type="body"/>
          </p:nvPr>
        </p:nvSpPr>
        <p:spPr>
          <a:xfrm>
            <a:off x="685480" y="4343913"/>
            <a:ext cx="54870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476" name="Google Shape;476;g4f4d84c7db_0_145:notes"/>
          <p:cNvSpPr txBox="1"/>
          <p:nvPr>
            <p:ph idx="12" type="sldNum"/>
          </p:nvPr>
        </p:nvSpPr>
        <p:spPr>
          <a:xfrm>
            <a:off x="3883851" y="868489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4f2c01c87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g4f2c01c87c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4f1e8ef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4f1e8efad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4f2c01c87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4f2c01c87c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4f1e8efa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4f1e8efad2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f1e8efad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4f1e8efad2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4f1e8efad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4f1e8efad2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4cc4931d3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4cc4931d37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f2c01c87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g4f2c01c87c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4f2c01c8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g4f2c01c87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4f2c01c87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g4f2c01c87c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6f2dd4d0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g6f2dd4d04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2c5c019f2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52c5c019f2_1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2c5c019f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52c5c019f2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60020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2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2" name="Google Shape;112;p1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1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4" name="Google Shape;114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0" name="Google Shape;120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6" name="Google Shape;146;p22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7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8" name="Google Shape;178;p28"/>
          <p:cNvSpPr txBox="1"/>
          <p:nvPr>
            <p:ph idx="1" type="subTitle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9"/>
          <p:cNvSpPr txBox="1"/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1" name="Google Shape;191;p3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5" name="Google Shape;195;p32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9" name="Google Shape;199;p33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3" type="body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4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34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5" name="Google Shape;205;p3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35"/>
          <p:cNvSpPr txBox="1"/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07" name="Google Shape;207;p35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8" name="Google Shape;208;p35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9" name="Google Shape;209;p35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212" name="Google Shape;212;p36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7"/>
          <p:cNvSpPr txBox="1"/>
          <p:nvPr>
            <p:ph hasCustomPrompt="1" type="title"/>
          </p:nvPr>
        </p:nvSpPr>
        <p:spPr>
          <a:xfrm>
            <a:off x="311700" y="990668"/>
            <a:ext cx="8520600" cy="26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11700" y="3793576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3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23" name="Google Shape;223;p3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9" name="Google Shape;229;p4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230" name="Google Shape;230;p4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1" name="Google Shape;231;p4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232" name="Google Shape;232;p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 rot="5400000">
            <a:off x="4732350" y="2171690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 rot="5400000">
            <a:off x="541350" y="190490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3575050" y="273052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457201" y="1435102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>
            <a:alpha val="0"/>
          </a:schemeClr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lum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593367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38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9.png"/><Relationship Id="rId5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youtu.be/AucZlvEv29Y" TargetMode="External"/><Relationship Id="rId4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g"/><Relationship Id="rId4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www.educatube.es/sistema-inmunologico/" TargetMode="External"/><Relationship Id="rId5" Type="http://schemas.openxmlformats.org/officeDocument/2006/relationships/hyperlink" Target="https://www.youtube.com/watch?v=zQGOcOUBi6s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3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3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AucZlvEv29Y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/>
        </p:nvSpPr>
        <p:spPr>
          <a:xfrm>
            <a:off x="1708975" y="5005100"/>
            <a:ext cx="6086400" cy="1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INTRODUCCIÓ AL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SISTEMA IMMUNITARI</a:t>
            </a:r>
            <a:endParaRPr/>
          </a:p>
        </p:txBody>
      </p:sp>
      <p:sp>
        <p:nvSpPr>
          <p:cNvPr id="240" name="Google Shape;240;p41"/>
          <p:cNvSpPr txBox="1"/>
          <p:nvPr/>
        </p:nvSpPr>
        <p:spPr>
          <a:xfrm>
            <a:off x="972325" y="1663700"/>
            <a:ext cx="7559700" cy="22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9900FF"/>
                </a:solidFill>
              </a:rPr>
              <a:t>SEMINARI 1</a:t>
            </a:r>
            <a:endParaRPr b="1" i="0" sz="4800" u="none">
              <a:solidFill>
                <a:srgbClr val="9900FF"/>
              </a:solidFill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1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871" y="2624350"/>
            <a:ext cx="3214599" cy="19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/>
        </p:nvSpPr>
        <p:spPr>
          <a:xfrm>
            <a:off x="360363" y="1111788"/>
            <a:ext cx="85881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és un ANTIGEN?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0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50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0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0"/>
          <p:cNvSpPr txBox="1"/>
          <p:nvPr/>
        </p:nvSpPr>
        <p:spPr>
          <a:xfrm>
            <a:off x="360370" y="2156350"/>
            <a:ext cx="49803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qualsevol substància de desencadena la formació d’anticossos.</a:t>
            </a:r>
            <a:endParaRPr sz="3600"/>
          </a:p>
        </p:txBody>
      </p:sp>
      <p:pic>
        <p:nvPicPr>
          <p:cNvPr id="340" name="Google Shape;34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2282" y="2156357"/>
            <a:ext cx="2936425" cy="39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 txBox="1"/>
          <p:nvPr/>
        </p:nvSpPr>
        <p:spPr>
          <a:xfrm>
            <a:off x="203063" y="1145438"/>
            <a:ext cx="85881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és un ANTIGEN?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1"/>
          <p:cNvSpPr txBox="1"/>
          <p:nvPr/>
        </p:nvSpPr>
        <p:spPr>
          <a:xfrm>
            <a:off x="3054602" y="135363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1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2478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1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1"/>
          <p:cNvSpPr txBox="1"/>
          <p:nvPr/>
        </p:nvSpPr>
        <p:spPr>
          <a:xfrm>
            <a:off x="360363" y="2156346"/>
            <a:ext cx="85881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Propietats dels Ag: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Són molècules, pot ser una o varies unitats, el SI no reconeix la molècula sencera sinó una part.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 són molècules orgàniques (Prot, Lipids, sucres, …)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Necessiten una mida mìnima per ser reconegudes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Tipus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 Proteics o glicoproteics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 son hidrats de carboni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2"/>
          <p:cNvSpPr txBox="1"/>
          <p:nvPr/>
        </p:nvSpPr>
        <p:spPr>
          <a:xfrm>
            <a:off x="360363" y="937790"/>
            <a:ext cx="85881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és un EPÍTOP?</a:t>
            </a:r>
            <a:endParaRPr b="1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2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2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2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2"/>
          <p:cNvSpPr txBox="1"/>
          <p:nvPr/>
        </p:nvSpPr>
        <p:spPr>
          <a:xfrm>
            <a:off x="360363" y="2124908"/>
            <a:ext cx="85881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Epítop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És la part de l’antigen on s’uneix l’anticòs.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9650" y="1820000"/>
            <a:ext cx="4417251" cy="32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3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3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53"/>
          <p:cNvSpPr txBox="1"/>
          <p:nvPr/>
        </p:nvSpPr>
        <p:spPr>
          <a:xfrm>
            <a:off x="221200" y="3369350"/>
            <a:ext cx="39666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antigen presenta diferents epítops. Cada epítop presenta una forma específica ja que ha de unir-se a un tipus d'anticòs.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200" y="1159498"/>
            <a:ext cx="4102450" cy="19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3650" y="2637504"/>
            <a:ext cx="4820351" cy="330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ANTIGEN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4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4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03_Epitope2.jpg" id="385" name="Google Shape;38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188" y="1415401"/>
            <a:ext cx="7951979" cy="4370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/>
          <p:nvPr/>
        </p:nvSpPr>
        <p:spPr>
          <a:xfrm>
            <a:off x="360363" y="962425"/>
            <a:ext cx="85881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és un ANTICÒS?</a:t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5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ANTICÒS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5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5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5"/>
          <p:cNvSpPr txBox="1"/>
          <p:nvPr/>
        </p:nvSpPr>
        <p:spPr>
          <a:xfrm>
            <a:off x="360375" y="4087799"/>
            <a:ext cx="8588100" cy="20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Anticòs</a:t>
            </a: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És una glicoproteïna del tipus gamma globulines. També anomenats </a:t>
            </a:r>
            <a:r>
              <a:rPr b="1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IMMUNOGLOBULINES (Ig)</a:t>
            </a:r>
            <a:endParaRPr b="1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275" y="2166775"/>
            <a:ext cx="3002985" cy="168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/>
          <p:nvPr/>
        </p:nvSpPr>
        <p:spPr>
          <a:xfrm>
            <a:off x="360363" y="828675"/>
            <a:ext cx="85881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és un ANTICÒS?</a:t>
            </a:r>
            <a:endParaRPr b="1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6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ANTICÒS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6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6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100" y="1739925"/>
            <a:ext cx="4736653" cy="4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7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IMMUNOGLOBULINES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7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7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57"/>
          <p:cNvSpPr txBox="1"/>
          <p:nvPr/>
        </p:nvSpPr>
        <p:spPr>
          <a:xfrm>
            <a:off x="187743" y="907505"/>
            <a:ext cx="370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són les Ig’s?</a:t>
            </a:r>
            <a:endParaRPr b="1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act_antibody2.jpg" id="419" name="Google Shape;419;p57"/>
          <p:cNvPicPr preferRelativeResize="0"/>
          <p:nvPr/>
        </p:nvPicPr>
        <p:blipFill rotWithShape="1">
          <a:blip r:embed="rId4">
            <a:alphaModFix/>
          </a:blip>
          <a:srcRect b="0" l="4687" r="4650" t="0"/>
          <a:stretch/>
        </p:blipFill>
        <p:spPr>
          <a:xfrm>
            <a:off x="4149749" y="1808349"/>
            <a:ext cx="4798827" cy="3643376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7"/>
          <p:cNvSpPr txBox="1"/>
          <p:nvPr/>
        </p:nvSpPr>
        <p:spPr>
          <a:xfrm>
            <a:off x="440579" y="5849880"/>
            <a:ext cx="223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IMMUNOGLOBULINA</a:t>
            </a:r>
            <a:endParaRPr/>
          </a:p>
        </p:txBody>
      </p:sp>
      <p:pic>
        <p:nvPicPr>
          <p:cNvPr id="421" name="Google Shape;42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7900" y="2570566"/>
            <a:ext cx="30480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IMMUNOGLOBULINES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58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8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ntibody.gif" id="431" name="Google Shape;43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5663" y="1516655"/>
            <a:ext cx="4287837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58"/>
          <p:cNvSpPr txBox="1"/>
          <p:nvPr/>
        </p:nvSpPr>
        <p:spPr>
          <a:xfrm>
            <a:off x="360363" y="1121960"/>
            <a:ext cx="4020600" cy="50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Immunoglobulina:</a:t>
            </a:r>
            <a:endParaRPr/>
          </a:p>
          <a:p>
            <a:pPr indent="-1397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 soluble = </a:t>
            </a:r>
            <a:r>
              <a:rPr b="1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Anticòs</a:t>
            </a:r>
            <a:endParaRPr/>
          </a:p>
          <a:p>
            <a:pPr indent="-1397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 ancorada a membrana dels limfòcits B = receptor per a antigen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immunoglobulina / anticòs reconeix específicament un antigen concret i s’hi uneix a un lloc concret (epítop).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9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IMMUNOGLOBULINES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9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9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3.png" id="442" name="Google Shape;44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137" y="1241662"/>
            <a:ext cx="8351318" cy="37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9"/>
          <p:cNvSpPr txBox="1"/>
          <p:nvPr/>
        </p:nvSpPr>
        <p:spPr>
          <a:xfrm>
            <a:off x="728195" y="5249378"/>
            <a:ext cx="8048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TIPUS D’IMMUNOGLOBULINES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250" name="Google Shape;250;p42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2"/>
          <p:cNvSpPr txBox="1"/>
          <p:nvPr/>
        </p:nvSpPr>
        <p:spPr>
          <a:xfrm>
            <a:off x="549275" y="2203450"/>
            <a:ext cx="2043112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Immunologia</a:t>
            </a:r>
            <a:endParaRPr/>
          </a:p>
        </p:txBody>
      </p:sp>
      <p:sp>
        <p:nvSpPr>
          <p:cNvPr id="254" name="Google Shape;254;p42"/>
          <p:cNvSpPr txBox="1"/>
          <p:nvPr/>
        </p:nvSpPr>
        <p:spPr>
          <a:xfrm>
            <a:off x="6208712" y="2073275"/>
            <a:ext cx="29352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immunitari</a:t>
            </a:r>
            <a:endParaRPr/>
          </a:p>
        </p:txBody>
      </p:sp>
      <p:sp>
        <p:nvSpPr>
          <p:cNvPr id="255" name="Google Shape;255;p42"/>
          <p:cNvSpPr txBox="1"/>
          <p:nvPr/>
        </p:nvSpPr>
        <p:spPr>
          <a:xfrm>
            <a:off x="549275" y="3630612"/>
            <a:ext cx="17970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Anticòs</a:t>
            </a:r>
            <a:endParaRPr/>
          </a:p>
        </p:txBody>
      </p:sp>
      <p:sp>
        <p:nvSpPr>
          <p:cNvPr id="256" name="Google Shape;256;p42"/>
          <p:cNvSpPr txBox="1"/>
          <p:nvPr/>
        </p:nvSpPr>
        <p:spPr>
          <a:xfrm>
            <a:off x="7059612" y="3841750"/>
            <a:ext cx="1797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</a:t>
            </a:r>
            <a:endParaRPr/>
          </a:p>
        </p:txBody>
      </p:sp>
      <p:sp>
        <p:nvSpPr>
          <p:cNvPr id="257" name="Google Shape;257;p42"/>
          <p:cNvSpPr txBox="1"/>
          <p:nvPr/>
        </p:nvSpPr>
        <p:spPr>
          <a:xfrm>
            <a:off x="3433762" y="1703387"/>
            <a:ext cx="17954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Infecció</a:t>
            </a:r>
            <a:endParaRPr/>
          </a:p>
        </p:txBody>
      </p:sp>
      <p:sp>
        <p:nvSpPr>
          <p:cNvPr id="258" name="Google Shape;258;p42"/>
          <p:cNvSpPr txBox="1"/>
          <p:nvPr/>
        </p:nvSpPr>
        <p:spPr>
          <a:xfrm>
            <a:off x="5229225" y="5472112"/>
            <a:ext cx="17954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Patogen</a:t>
            </a:r>
            <a:endParaRPr/>
          </a:p>
        </p:txBody>
      </p:sp>
      <p:sp>
        <p:nvSpPr>
          <p:cNvPr id="259" name="Google Shape;259;p42"/>
          <p:cNvSpPr txBox="1"/>
          <p:nvPr/>
        </p:nvSpPr>
        <p:spPr>
          <a:xfrm>
            <a:off x="868362" y="5287962"/>
            <a:ext cx="26781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Hipersensibilitat</a:t>
            </a:r>
            <a:endParaRPr/>
          </a:p>
        </p:txBody>
      </p:sp>
      <p:pic>
        <p:nvPicPr>
          <p:cNvPr descr="Resultat d'imatges de erase una vez el cuerpo humano globulo blanco" id="260" name="Google Shape;26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075" y="2668587"/>
            <a:ext cx="3390900" cy="205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IMMUNOGLOBULINES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0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0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53" name="Google Shape;453;p60"/>
          <p:cNvGraphicFramePr/>
          <p:nvPr/>
        </p:nvGraphicFramePr>
        <p:xfrm>
          <a:off x="391683" y="8215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{F4D5344B-0CCF-46F2-A09F-6C314ABBD996}</a:tableStyleId>
              </a:tblPr>
              <a:tblGrid>
                <a:gridCol w="2719550"/>
                <a:gridCol w="6001475"/>
              </a:tblGrid>
              <a:tr h="62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Tipus d’Ig</a:t>
                      </a:r>
                      <a:endParaRPr b="1" i="0" sz="16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Funció principal</a:t>
                      </a:r>
                      <a:endParaRPr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28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IgM</a:t>
                      </a:r>
                      <a:endParaRPr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cap="none" strike="noStrike"/>
                        <a:t>Resposta primària a patògens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Es troba en el plasma </a:t>
                      </a:r>
                      <a:endParaRPr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/>
                        <a:t> No és molt especifica però gràcies l'elevat número de valencià que posseeix permet reconèixer una estructura fins a 10 cops. </a:t>
                      </a:r>
                      <a:endParaRPr sz="16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/>
                        <a:t>Pot travessar la mucosa .</a:t>
                      </a:r>
                      <a:endParaRPr sz="1600"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110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IgG</a:t>
                      </a:r>
                      <a:endParaRPr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cap="none" strike="noStrike"/>
                        <a:t>Resposta secundària a patògens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cap="none" strike="noStrike"/>
                        <a:t>Immunitat prenatal i neonatal</a:t>
                      </a:r>
                      <a:endParaRPr i="0"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És Ig amb major vida 23 a 26 dies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Son el 80% de les Ig</a:t>
                      </a:r>
                      <a:endParaRPr sz="1600"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99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IgA</a:t>
                      </a:r>
                      <a:endParaRPr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cap="none" strike="noStrike"/>
                        <a:t>Immunitat en mucoses i llet materna</a:t>
                      </a:r>
                      <a:endParaRPr sz="1600"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99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IgE</a:t>
                      </a:r>
                      <a:endParaRPr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cap="none" strike="noStrike"/>
                        <a:t>Resposta a paràsits. </a:t>
                      </a:r>
                      <a:endParaRPr i="0"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Responsable junt amb els màstocits de les a</a:t>
                      </a:r>
                      <a:r>
                        <a:rPr i="0" lang="en-US" sz="1600" u="none" cap="none" strike="noStrike"/>
                        <a:t>l·lèrgies</a:t>
                      </a:r>
                      <a:endParaRPr sz="1600"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99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IgD</a:t>
                      </a:r>
                      <a:endParaRPr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i="0" lang="en-US" sz="1600" u="none" cap="none" strike="noStrike"/>
                        <a:t>A la membrana de limfòcits B</a:t>
                      </a:r>
                      <a:endParaRPr sz="1600"/>
                    </a:p>
                  </a:txBody>
                  <a:tcPr marT="45700" marB="45700" marR="91475" marL="914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descr="3.png" id="454" name="Google Shape;454;p60"/>
          <p:cNvPicPr preferRelativeResize="0"/>
          <p:nvPr/>
        </p:nvPicPr>
        <p:blipFill rotWithShape="1">
          <a:blip r:embed="rId4">
            <a:alphaModFix/>
          </a:blip>
          <a:srcRect b="0" l="0" r="65383" t="0"/>
          <a:stretch/>
        </p:blipFill>
        <p:spPr>
          <a:xfrm rot="-5400000">
            <a:off x="1129500" y="1327150"/>
            <a:ext cx="1067026" cy="137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png" id="455" name="Google Shape;455;p60"/>
          <p:cNvPicPr preferRelativeResize="0"/>
          <p:nvPr/>
        </p:nvPicPr>
        <p:blipFill rotWithShape="1">
          <a:blip r:embed="rId4">
            <a:alphaModFix/>
          </a:blip>
          <a:srcRect b="0" l="36112" r="48511" t="23867"/>
          <a:stretch/>
        </p:blipFill>
        <p:spPr>
          <a:xfrm>
            <a:off x="1486498" y="2699700"/>
            <a:ext cx="484744" cy="106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png" id="456" name="Google Shape;456;p60"/>
          <p:cNvPicPr preferRelativeResize="0"/>
          <p:nvPr/>
        </p:nvPicPr>
        <p:blipFill rotWithShape="1">
          <a:blip r:embed="rId4">
            <a:alphaModFix/>
          </a:blip>
          <a:srcRect b="0" l="53855" r="33039" t="0"/>
          <a:stretch/>
        </p:blipFill>
        <p:spPr>
          <a:xfrm rot="5400000">
            <a:off x="1249577" y="3378399"/>
            <a:ext cx="958574" cy="196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png" id="457" name="Google Shape;457;p60"/>
          <p:cNvPicPr preferRelativeResize="0"/>
          <p:nvPr/>
        </p:nvPicPr>
        <p:blipFill rotWithShape="1">
          <a:blip r:embed="rId4">
            <a:alphaModFix/>
          </a:blip>
          <a:srcRect b="0" l="82492" r="0" t="19283"/>
          <a:stretch/>
        </p:blipFill>
        <p:spPr>
          <a:xfrm rot="-5400000">
            <a:off x="1300772" y="5316104"/>
            <a:ext cx="856224" cy="209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png" id="458" name="Google Shape;458;p60"/>
          <p:cNvPicPr preferRelativeResize="0"/>
          <p:nvPr/>
        </p:nvPicPr>
        <p:blipFill rotWithShape="1">
          <a:blip r:embed="rId4">
            <a:alphaModFix/>
          </a:blip>
          <a:srcRect b="0" l="68551" r="17645" t="24334"/>
          <a:stretch/>
        </p:blipFill>
        <p:spPr>
          <a:xfrm rot="-5400000">
            <a:off x="1296214" y="4332937"/>
            <a:ext cx="865324" cy="21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"/>
          <p:cNvSpPr/>
          <p:nvPr/>
        </p:nvSpPr>
        <p:spPr>
          <a:xfrm>
            <a:off x="-96837" y="42862"/>
            <a:ext cx="4479925" cy="1457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ANTICOSSOS</a:t>
            </a:r>
            <a:endParaRPr/>
          </a:p>
        </p:txBody>
      </p:sp>
      <p:pic>
        <p:nvPicPr>
          <p:cNvPr id="464" name="Google Shape;46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0925" y="450850"/>
            <a:ext cx="6113462" cy="614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1"/>
          <p:cNvPicPr preferRelativeResize="0"/>
          <p:nvPr/>
        </p:nvPicPr>
        <p:blipFill rotWithShape="1">
          <a:blip r:embed="rId4">
            <a:alphaModFix/>
          </a:blip>
          <a:srcRect b="71" l="0" r="0" t="23623"/>
          <a:stretch/>
        </p:blipFill>
        <p:spPr>
          <a:xfrm>
            <a:off x="0" y="1895475"/>
            <a:ext cx="3140075" cy="451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9687" y="4643437"/>
            <a:ext cx="1555750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1"/>
          <p:cNvPicPr preferRelativeResize="0"/>
          <p:nvPr/>
        </p:nvPicPr>
        <p:blipFill rotWithShape="1">
          <a:blip r:embed="rId4">
            <a:alphaModFix/>
          </a:blip>
          <a:srcRect b="72348" l="0" r="0" t="4"/>
          <a:stretch/>
        </p:blipFill>
        <p:spPr>
          <a:xfrm>
            <a:off x="2017712" y="1166812"/>
            <a:ext cx="2117725" cy="11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1"/>
          <p:cNvSpPr txBox="1"/>
          <p:nvPr/>
        </p:nvSpPr>
        <p:spPr>
          <a:xfrm>
            <a:off x="2439987" y="3402012"/>
            <a:ext cx="2778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69" name="Google Shape;469;p61"/>
          <p:cNvSpPr txBox="1"/>
          <p:nvPr/>
        </p:nvSpPr>
        <p:spPr>
          <a:xfrm>
            <a:off x="593725" y="3244850"/>
            <a:ext cx="3952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470" name="Google Shape;470;p61"/>
          <p:cNvSpPr txBox="1"/>
          <p:nvPr/>
        </p:nvSpPr>
        <p:spPr>
          <a:xfrm>
            <a:off x="2081212" y="3244850"/>
            <a:ext cx="3587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471" name="Google Shape;471;p61"/>
          <p:cNvSpPr txBox="1"/>
          <p:nvPr/>
        </p:nvSpPr>
        <p:spPr>
          <a:xfrm>
            <a:off x="989012" y="3244850"/>
            <a:ext cx="257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472" name="Google Shape;472;p61"/>
          <p:cNvSpPr/>
          <p:nvPr/>
        </p:nvSpPr>
        <p:spPr>
          <a:xfrm>
            <a:off x="2322512" y="2268537"/>
            <a:ext cx="1106487" cy="1387475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2"/>
          <p:cNvSpPr txBox="1"/>
          <p:nvPr/>
        </p:nvSpPr>
        <p:spPr>
          <a:xfrm>
            <a:off x="2859252" y="190788"/>
            <a:ext cx="6089400" cy="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E258F"/>
                </a:solidFill>
                <a:latin typeface="Calibri"/>
                <a:ea typeface="Calibri"/>
                <a:cs typeface="Calibri"/>
                <a:sym typeface="Calibri"/>
              </a:rPr>
              <a:t>IMMUNOGLOBULINES</a:t>
            </a:r>
            <a:endParaRPr b="1" i="0" sz="4000" u="none" cap="none" strike="noStrike">
              <a:solidFill>
                <a:srgbClr val="6E25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2"/>
          <p:cNvSpPr/>
          <p:nvPr/>
        </p:nvSpPr>
        <p:spPr>
          <a:xfrm>
            <a:off x="2663825" y="845587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3" y="360363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2"/>
          <p:cNvSpPr/>
          <p:nvPr/>
        </p:nvSpPr>
        <p:spPr>
          <a:xfrm>
            <a:off x="360363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rotWithShape="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096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8900" y="1092587"/>
            <a:ext cx="6935932" cy="517593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2"/>
          <p:cNvSpPr/>
          <p:nvPr/>
        </p:nvSpPr>
        <p:spPr>
          <a:xfrm>
            <a:off x="5204025" y="4294025"/>
            <a:ext cx="1955100" cy="1248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3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63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0" name="Google Shape;4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3"/>
          <p:cNvSpPr txBox="1"/>
          <p:nvPr/>
        </p:nvSpPr>
        <p:spPr>
          <a:xfrm>
            <a:off x="2174875" y="687387"/>
            <a:ext cx="65563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2" name="Google Shape;492;p63"/>
          <p:cNvSpPr txBox="1"/>
          <p:nvPr/>
        </p:nvSpPr>
        <p:spPr>
          <a:xfrm>
            <a:off x="1330325" y="2063750"/>
            <a:ext cx="69691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Limfòcits  LTh (CD4+)</a:t>
            </a:r>
            <a:endParaRPr/>
          </a:p>
        </p:txBody>
      </p:sp>
      <p:graphicFrame>
        <p:nvGraphicFramePr>
          <p:cNvPr id="493" name="Google Shape;493;p63"/>
          <p:cNvGraphicFramePr/>
          <p:nvPr/>
        </p:nvGraphicFramePr>
        <p:xfrm>
          <a:off x="858037" y="142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{F4D5344B-0CCF-46F2-A09F-6C314ABBD996}</a:tableStyleId>
              </a:tblPr>
              <a:tblGrid>
                <a:gridCol w="1447800"/>
                <a:gridCol w="1006475"/>
                <a:gridCol w="5334000"/>
              </a:tblGrid>
              <a:tr h="110667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 formen part dels glòbuls blancs. Actuen contra infeccions i poden distingir les cèl·lules del propi cos amb elements estranys.</a:t>
                      </a:r>
                      <a:endParaRPr sz="1800"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 Es produeixen en la medul·la òssia i es maduren en el gangli limfàtic. Els limfòcits b actuen com a cèl·lules presentadores d’antigen, cèl·lules de memòria i la seva funció principal de fabricar anticossos. </a:t>
                      </a:r>
                      <a:endParaRPr sz="1800"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851125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 T (CD4+):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Ajuden a desenvolupar la resposta immune.  Quan reconeix una cèl·lula infectada activa les citoquinines i aquestes estimulen els limfòcits B.</a:t>
                      </a:r>
                      <a:endParaRPr sz="1800"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95600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 T (CD8+):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Cèl·lules T citotòxiques, s’encarreguen de buscar cèl·lules infectades i produir la seva lisis per destruir-les</a:t>
                      </a:r>
                      <a:endParaRPr sz="1800"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911450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 T de memòria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Conjunt de cèl·lules T amb un Ag específic que persisteixen 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durant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un període llarg de temps un cop la infecció s’ha resolt.</a:t>
                      </a:r>
                      <a:endParaRPr sz="1800"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83121"/>
            <a:ext cx="8686800" cy="6949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Google Shape;51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350" y="401719"/>
            <a:ext cx="9228699" cy="53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7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7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7"/>
          <p:cNvSpPr txBox="1"/>
          <p:nvPr/>
        </p:nvSpPr>
        <p:spPr>
          <a:xfrm>
            <a:off x="2174875" y="687387"/>
            <a:ext cx="655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20" name="Google Shape;520;p67"/>
          <p:cNvSpPr txBox="1"/>
          <p:nvPr/>
        </p:nvSpPr>
        <p:spPr>
          <a:xfrm>
            <a:off x="1330325" y="2063750"/>
            <a:ext cx="696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Limfòcits  LTh (CD4+)</a:t>
            </a:r>
            <a:endParaRPr/>
          </a:p>
        </p:txBody>
      </p:sp>
      <p:sp>
        <p:nvSpPr>
          <p:cNvPr id="521" name="Google Shape;521;p67"/>
          <p:cNvSpPr txBox="1"/>
          <p:nvPr>
            <p:ph type="title"/>
          </p:nvPr>
        </p:nvSpPr>
        <p:spPr>
          <a:xfrm>
            <a:off x="1185475" y="346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Natural Killer</a:t>
            </a:r>
            <a:endParaRPr/>
          </a:p>
        </p:txBody>
      </p:sp>
      <p:sp>
        <p:nvSpPr>
          <p:cNvPr id="522" name="Google Shape;522;p67"/>
          <p:cNvSpPr txBox="1"/>
          <p:nvPr/>
        </p:nvSpPr>
        <p:spPr>
          <a:xfrm>
            <a:off x="666737" y="1489875"/>
            <a:ext cx="7632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Anomenades Cèl·lules NK, són Limfòcits que formen part del sistema immune innat.</a:t>
            </a:r>
            <a:endParaRPr sz="24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La seva funció és eliminar cèl·lules que hagin estat infectades i presentin un antigen en la seva membrana. També reconeixen cèl·lules cancerígens.</a:t>
            </a:r>
            <a:endParaRPr sz="2400"/>
          </a:p>
        </p:txBody>
      </p:sp>
      <p:pic>
        <p:nvPicPr>
          <p:cNvPr id="523" name="Google Shape;52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3510" y="3632450"/>
            <a:ext cx="3682624" cy="276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8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8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68"/>
          <p:cNvSpPr txBox="1"/>
          <p:nvPr/>
        </p:nvSpPr>
        <p:spPr>
          <a:xfrm>
            <a:off x="2174875" y="687387"/>
            <a:ext cx="655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2" name="Google Shape;532;p68"/>
          <p:cNvSpPr txBox="1"/>
          <p:nvPr/>
        </p:nvSpPr>
        <p:spPr>
          <a:xfrm>
            <a:off x="1330325" y="2063750"/>
            <a:ext cx="696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Limfòcits  LTh (CD4+)</a:t>
            </a:r>
            <a:endParaRPr/>
          </a:p>
        </p:txBody>
      </p:sp>
      <p:sp>
        <p:nvSpPr>
          <p:cNvPr id="533" name="Google Shape;533;p68"/>
          <p:cNvSpPr txBox="1"/>
          <p:nvPr>
            <p:ph type="title"/>
          </p:nvPr>
        </p:nvSpPr>
        <p:spPr>
          <a:xfrm>
            <a:off x="1185475" y="346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és el CMH?</a:t>
            </a:r>
            <a:endParaRPr/>
          </a:p>
        </p:txBody>
      </p:sp>
      <p:sp>
        <p:nvSpPr>
          <p:cNvPr id="534" name="Google Shape;534;p68"/>
          <p:cNvSpPr txBox="1"/>
          <p:nvPr/>
        </p:nvSpPr>
        <p:spPr>
          <a:xfrm>
            <a:off x="827087" y="2095500"/>
            <a:ext cx="7632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Consisteix en glicoproteïnes de membrana cel·lular que distingeixen els elements propis del cos de lo estrany</a:t>
            </a:r>
            <a:r>
              <a:rPr lang="en-US" sz="1800">
                <a:solidFill>
                  <a:schemeClr val="dk1"/>
                </a:solidFill>
              </a:rPr>
              <a:t>. Aquest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gens  es troben en el cromosoma 6.</a:t>
            </a:r>
            <a:endParaRPr/>
          </a:p>
        </p:txBody>
      </p:sp>
      <p:pic>
        <p:nvPicPr>
          <p:cNvPr id="535" name="Google Shape;53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5725" y="3322637"/>
            <a:ext cx="3294062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450" y="3283737"/>
            <a:ext cx="4421186" cy="265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9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69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69"/>
          <p:cNvSpPr txBox="1"/>
          <p:nvPr/>
        </p:nvSpPr>
        <p:spPr>
          <a:xfrm>
            <a:off x="2174875" y="687387"/>
            <a:ext cx="655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5" name="Google Shape;545;p69"/>
          <p:cNvSpPr txBox="1"/>
          <p:nvPr/>
        </p:nvSpPr>
        <p:spPr>
          <a:xfrm>
            <a:off x="1330325" y="2063750"/>
            <a:ext cx="696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Limfòcits  LTh (CD4+)</a:t>
            </a:r>
            <a:endParaRPr/>
          </a:p>
        </p:txBody>
      </p:sp>
      <p:sp>
        <p:nvSpPr>
          <p:cNvPr id="546" name="Google Shape;546;p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Funcions del CHM</a:t>
            </a:r>
            <a:endParaRPr/>
          </a:p>
        </p:txBody>
      </p:sp>
      <p:sp>
        <p:nvSpPr>
          <p:cNvPr id="547" name="Google Shape;547;p69"/>
          <p:cNvSpPr txBox="1"/>
          <p:nvPr/>
        </p:nvSpPr>
        <p:spPr>
          <a:xfrm>
            <a:off x="1258887" y="1617662"/>
            <a:ext cx="7058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Dóna la capacitat de reconèixer les cèl·lules pròpies de les alienes davant del Sistema Immunitari. </a:t>
            </a:r>
            <a:endParaRPr/>
          </a:p>
        </p:txBody>
      </p:sp>
      <p:pic>
        <p:nvPicPr>
          <p:cNvPr descr="Imatge relacionada" id="548" name="Google Shape;54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700" y="2263862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unesystem_sp.png" id="265" name="Google Shape;265;p43"/>
          <p:cNvPicPr preferRelativeResize="0"/>
          <p:nvPr/>
        </p:nvPicPr>
        <p:blipFill rotWithShape="1">
          <a:blip r:embed="rId3">
            <a:alphaModFix/>
          </a:blip>
          <a:srcRect b="6211" l="11453" r="0" t="8364"/>
          <a:stretch/>
        </p:blipFill>
        <p:spPr>
          <a:xfrm>
            <a:off x="209550" y="1339850"/>
            <a:ext cx="5668962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3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267" name="Google Shape;267;p43"/>
          <p:cNvSpPr txBox="1"/>
          <p:nvPr/>
        </p:nvSpPr>
        <p:spPr>
          <a:xfrm>
            <a:off x="5656262" y="1550987"/>
            <a:ext cx="3411537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Òrgans limfoides primaris (centrals)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Originen, maduren i arriben a la seva competència funcional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Òrgans limfoides secundaris (perifèrics)</a:t>
            </a:r>
            <a:endParaRPr/>
          </a:p>
        </p:txBody>
      </p:sp>
      <p:sp>
        <p:nvSpPr>
          <p:cNvPr id="268" name="Google Shape;268;p43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3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43"/>
          <p:cNvCxnSpPr/>
          <p:nvPr/>
        </p:nvCxnSpPr>
        <p:spPr>
          <a:xfrm flipH="1" rot="10800000">
            <a:off x="4003675" y="3865562"/>
            <a:ext cx="1330325" cy="14287"/>
          </a:xfrm>
          <a:prstGeom prst="straightConnector1">
            <a:avLst/>
          </a:prstGeom>
          <a:noFill/>
          <a:ln cap="flat" cmpd="sng" w="47625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72" name="Google Shape;272;p43"/>
          <p:cNvCxnSpPr/>
          <p:nvPr/>
        </p:nvCxnSpPr>
        <p:spPr>
          <a:xfrm flipH="1" rot="10800000">
            <a:off x="3657600" y="2813050"/>
            <a:ext cx="665162" cy="12700"/>
          </a:xfrm>
          <a:prstGeom prst="straightConnector1">
            <a:avLst/>
          </a:prstGeom>
          <a:noFill/>
          <a:ln cap="flat" cmpd="sng" w="47625">
            <a:solidFill>
              <a:srgbClr val="FF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73" name="Google Shape;273;p43"/>
          <p:cNvCxnSpPr/>
          <p:nvPr/>
        </p:nvCxnSpPr>
        <p:spPr>
          <a:xfrm flipH="1" rot="10800000">
            <a:off x="4197350" y="5741987"/>
            <a:ext cx="665162" cy="14287"/>
          </a:xfrm>
          <a:prstGeom prst="straightConnector1">
            <a:avLst/>
          </a:prstGeom>
          <a:noFill/>
          <a:ln cap="flat" cmpd="sng" w="47625">
            <a:solidFill>
              <a:srgbClr val="00B0F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74" name="Google Shape;274;p43"/>
          <p:cNvCxnSpPr/>
          <p:nvPr/>
        </p:nvCxnSpPr>
        <p:spPr>
          <a:xfrm flipH="1" rot="10800000">
            <a:off x="4141787" y="4648200"/>
            <a:ext cx="665162" cy="14287"/>
          </a:xfrm>
          <a:prstGeom prst="straightConnector1">
            <a:avLst/>
          </a:prstGeom>
          <a:noFill/>
          <a:ln cap="flat" cmpd="sng" w="47625">
            <a:solidFill>
              <a:srgbClr val="00B0F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75" name="Google Shape;275;p43"/>
          <p:cNvCxnSpPr/>
          <p:nvPr/>
        </p:nvCxnSpPr>
        <p:spPr>
          <a:xfrm flipH="1" rot="10800000">
            <a:off x="3463925" y="2362200"/>
            <a:ext cx="665162" cy="12700"/>
          </a:xfrm>
          <a:prstGeom prst="straightConnector1">
            <a:avLst/>
          </a:prstGeom>
          <a:noFill/>
          <a:ln cap="flat" cmpd="sng" w="47625">
            <a:solidFill>
              <a:srgbClr val="00B0F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0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0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0"/>
          <p:cNvSpPr txBox="1"/>
          <p:nvPr/>
        </p:nvSpPr>
        <p:spPr>
          <a:xfrm>
            <a:off x="2174875" y="687387"/>
            <a:ext cx="655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7" name="Google Shape;557;p70"/>
          <p:cNvSpPr txBox="1"/>
          <p:nvPr/>
        </p:nvSpPr>
        <p:spPr>
          <a:xfrm>
            <a:off x="1330325" y="2063750"/>
            <a:ext cx="696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Limfòcits  LTh (CD4+)</a:t>
            </a:r>
            <a:endParaRPr/>
          </a:p>
        </p:txBody>
      </p:sp>
      <p:sp>
        <p:nvSpPr>
          <p:cNvPr id="558" name="Google Shape;558;p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Tipus de CMH</a:t>
            </a:r>
            <a:endParaRPr/>
          </a:p>
        </p:txBody>
      </p:sp>
      <p:sp>
        <p:nvSpPr>
          <p:cNvPr id="559" name="Google Shape;559;p70"/>
          <p:cNvSpPr txBox="1"/>
          <p:nvPr>
            <p:ph idx="1" type="body"/>
          </p:nvPr>
        </p:nvSpPr>
        <p:spPr>
          <a:xfrm>
            <a:off x="457200" y="1535112"/>
            <a:ext cx="4040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CMH-I</a:t>
            </a:r>
            <a:endParaRPr/>
          </a:p>
        </p:txBody>
      </p:sp>
      <p:sp>
        <p:nvSpPr>
          <p:cNvPr id="560" name="Google Shape;560;p70"/>
          <p:cNvSpPr txBox="1"/>
          <p:nvPr>
            <p:ph idx="1" type="body"/>
          </p:nvPr>
        </p:nvSpPr>
        <p:spPr>
          <a:xfrm>
            <a:off x="4645025" y="1535112"/>
            <a:ext cx="4041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CMH-II</a:t>
            </a:r>
            <a:endParaRPr/>
          </a:p>
        </p:txBody>
      </p:sp>
      <p:pic>
        <p:nvPicPr>
          <p:cNvPr descr="Resultat d'imatges de cMH I" id="561" name="Google Shape;561;p70"/>
          <p:cNvPicPr preferRelativeResize="0"/>
          <p:nvPr/>
        </p:nvPicPr>
        <p:blipFill rotWithShape="1">
          <a:blip r:embed="rId4">
            <a:alphaModFix/>
          </a:blip>
          <a:srcRect b="0" l="2253" r="51937" t="26718"/>
          <a:stretch/>
        </p:blipFill>
        <p:spPr>
          <a:xfrm>
            <a:off x="755650" y="2247900"/>
            <a:ext cx="3311524" cy="4057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cMH I" id="562" name="Google Shape;562;p70"/>
          <p:cNvPicPr preferRelativeResize="0"/>
          <p:nvPr/>
        </p:nvPicPr>
        <p:blipFill rotWithShape="1">
          <a:blip r:embed="rId4">
            <a:alphaModFix/>
          </a:blip>
          <a:srcRect b="0" l="44472" r="8822" t="16114"/>
          <a:stretch/>
        </p:blipFill>
        <p:spPr>
          <a:xfrm>
            <a:off x="5003800" y="1962150"/>
            <a:ext cx="3089275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1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71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9" name="Google Shape;56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71"/>
          <p:cNvSpPr txBox="1"/>
          <p:nvPr/>
        </p:nvSpPr>
        <p:spPr>
          <a:xfrm>
            <a:off x="2174875" y="687387"/>
            <a:ext cx="655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/>
              <a:t>Cèl·lules presentadores </a:t>
            </a:r>
            <a:r>
              <a:rPr lang="en-US" sz="2400"/>
              <a:t>de antigens</a:t>
            </a:r>
            <a:endParaRPr sz="2400"/>
          </a:p>
        </p:txBody>
      </p:sp>
      <p:sp>
        <p:nvSpPr>
          <p:cNvPr id="571" name="Google Shape;571;p71"/>
          <p:cNvSpPr txBox="1"/>
          <p:nvPr/>
        </p:nvSpPr>
        <p:spPr>
          <a:xfrm>
            <a:off x="1330325" y="2063750"/>
            <a:ext cx="696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Limfòcits  LTh (CD4+)</a:t>
            </a:r>
            <a:endParaRPr/>
          </a:p>
        </p:txBody>
      </p:sp>
      <p:sp>
        <p:nvSpPr>
          <p:cNvPr id="572" name="Google Shape;572;p71"/>
          <p:cNvSpPr txBox="1"/>
          <p:nvPr/>
        </p:nvSpPr>
        <p:spPr>
          <a:xfrm>
            <a:off x="360350" y="1295400"/>
            <a:ext cx="8238000" cy="50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Són un grup de cèl·lules que es troben presents en el nostre sistema immunitari innat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tenen la funció  de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captar,  processar i presentar molècules antigèniques que són  reconegudes i utilitzades per altres cèl·lules.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 de diferents tipus: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Cèl·lules dendrítiques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Macròfags: Limfòcits B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Cèl·lules endotelials: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Cèl·lules epitelials del tim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APC pels limfòcits CD8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t d'imatges de Cèl·lules epitelials" id="573" name="Google Shape;573;p71"/>
          <p:cNvPicPr preferRelativeResize="0"/>
          <p:nvPr/>
        </p:nvPicPr>
        <p:blipFill rotWithShape="1">
          <a:blip r:embed="rId4">
            <a:alphaModFix/>
          </a:blip>
          <a:srcRect b="5729" l="20945" r="22213" t="26062"/>
          <a:stretch/>
        </p:blipFill>
        <p:spPr>
          <a:xfrm>
            <a:off x="6795400" y="4019000"/>
            <a:ext cx="1701800" cy="204311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2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72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2"/>
          <p:cNvSpPr txBox="1"/>
          <p:nvPr/>
        </p:nvSpPr>
        <p:spPr>
          <a:xfrm>
            <a:off x="2174875" y="687387"/>
            <a:ext cx="655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400"/>
              <a:t>Cèl·lules presentadores de antigens</a:t>
            </a:r>
            <a:endParaRPr sz="2400"/>
          </a:p>
        </p:txBody>
      </p:sp>
      <p:sp>
        <p:nvSpPr>
          <p:cNvPr id="582" name="Google Shape;582;p72"/>
          <p:cNvSpPr txBox="1"/>
          <p:nvPr/>
        </p:nvSpPr>
        <p:spPr>
          <a:xfrm>
            <a:off x="1330325" y="2063750"/>
            <a:ext cx="696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Limfòcits  LTh (CD4+)</a:t>
            </a:r>
            <a:endParaRPr/>
          </a:p>
        </p:txBody>
      </p:sp>
      <p:sp>
        <p:nvSpPr>
          <p:cNvPr id="583" name="Google Shape;583;p72"/>
          <p:cNvSpPr txBox="1"/>
          <p:nvPr/>
        </p:nvSpPr>
        <p:spPr>
          <a:xfrm>
            <a:off x="230750" y="1487325"/>
            <a:ext cx="8238000" cy="408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part de les cèl·lules també tenim una serie de proteïnes que interactuen en el Sistema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Inmune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Interferon: són  glicoproteïnes </a:t>
            </a:r>
            <a:r>
              <a:rPr lang="en-US" sz="24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emprades per a la comunicació entre cèl·lules. Aquesta comunicació desencadena una resposta de les defenses del sistema immune que participen en l'eradicació de patògens.</a:t>
            </a:r>
            <a:endParaRPr sz="24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Sistema de complement: Conjunt de més de 30 proteïnes que actuen en el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procés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inflamatori, fagocitosis, lisis de membrana cel·lular i eliminació dels immunocomplexes.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3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589" name="Google Shape;589;p73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3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3"/>
          <p:cNvSpPr txBox="1"/>
          <p:nvPr/>
        </p:nvSpPr>
        <p:spPr>
          <a:xfrm>
            <a:off x="595312" y="1441450"/>
            <a:ext cx="7883525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DINÀMICA DE LA RESPOSTA HUMORAL</a:t>
            </a:r>
            <a:endParaRPr/>
          </a:p>
        </p:txBody>
      </p:sp>
      <p:sp>
        <p:nvSpPr>
          <p:cNvPr id="593" name="Google Shape;593;p73"/>
          <p:cNvSpPr txBox="1"/>
          <p:nvPr/>
        </p:nvSpPr>
        <p:spPr>
          <a:xfrm>
            <a:off x="969962" y="1963737"/>
            <a:ext cx="713422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És bàsic per realitzar el seguiment serològic de l’enfermetat infecciosa. Ens permet valorar l’evolució de la malaltia i la fase en la que es troba.</a:t>
            </a:r>
            <a:endParaRPr/>
          </a:p>
        </p:txBody>
      </p:sp>
      <p:graphicFrame>
        <p:nvGraphicFramePr>
          <p:cNvPr id="594" name="Google Shape;594;p73"/>
          <p:cNvGraphicFramePr/>
          <p:nvPr/>
        </p:nvGraphicFramePr>
        <p:xfrm>
          <a:off x="401637" y="2987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{F4D5344B-0CCF-46F2-A09F-6C314ABBD996}</a:tableStyleId>
              </a:tblPr>
              <a:tblGrid>
                <a:gridCol w="2479675"/>
                <a:gridCol w="2895600"/>
                <a:gridCol w="3132125"/>
              </a:tblGrid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Agent infecciós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Immunitat innata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Immunitat adaptativa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064A2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Bactèries extracel·lulars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Fagòcits i sistema del complement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Anticossos, Sistema del complement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Bactèries intracel·lulars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macròfags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LTc (CD8+)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Fongs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Neutròfils i macròfags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Immunitat humoral i cel·lular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Virus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Interferons  I / NK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Anticossos i LTc (CD8+)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Paràsits intracel·lulars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Macròfags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LTc (CD8+)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3E0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Helmints paràsits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Eosinòfils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IgE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4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600" name="Google Shape;600;p74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74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4"/>
          <p:cNvSpPr txBox="1"/>
          <p:nvPr/>
        </p:nvSpPr>
        <p:spPr>
          <a:xfrm>
            <a:off x="360362" y="1427162"/>
            <a:ext cx="8783637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DIAGNÒSTIC I SEGUIMENT DE LES MALALTIES INFECCIOSES</a:t>
            </a:r>
            <a:endParaRPr/>
          </a:p>
        </p:txBody>
      </p:sp>
      <p:graphicFrame>
        <p:nvGraphicFramePr>
          <p:cNvPr id="604" name="Google Shape;604;p74"/>
          <p:cNvGraphicFramePr/>
          <p:nvPr/>
        </p:nvGraphicFramePr>
        <p:xfrm>
          <a:off x="609600" y="2686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{F4D5344B-0CCF-46F2-A09F-6C314ABBD996}</a:tableStyleId>
              </a:tblPr>
              <a:tblGrid>
                <a:gridCol w="1690675"/>
                <a:gridCol w="2022475"/>
                <a:gridCol w="3992550"/>
              </a:tblGrid>
              <a:tr h="9445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Diagnòstic clínic - epidemiològic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Dades clíniques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 símptomes i signes)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Febre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Vòmits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Anèmia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4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Dades epidemiològiques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Lloc de residencia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Viatges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Aliments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....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5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Diagnòstic de laboratori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Diagnòstic etiològic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Cerca del patogen (microbiologia)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28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Diagnòstic immunològic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Determinació del Ag/Ac en la mostra biològica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5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610" name="Google Shape;610;p75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75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75"/>
          <p:cNvSpPr txBox="1"/>
          <p:nvPr/>
        </p:nvSpPr>
        <p:spPr>
          <a:xfrm>
            <a:off x="1116012" y="1636712"/>
            <a:ext cx="7272337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RESPOSTA DELS ANTICOSSOS</a:t>
            </a:r>
            <a:endParaRPr/>
          </a:p>
        </p:txBody>
      </p:sp>
      <p:sp>
        <p:nvSpPr>
          <p:cNvPr id="614" name="Google Shape;614;p75"/>
          <p:cNvSpPr txBox="1"/>
          <p:nvPr/>
        </p:nvSpPr>
        <p:spPr>
          <a:xfrm>
            <a:off x="207962" y="2173287"/>
            <a:ext cx="7564437" cy="378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L’estudi dels anticossos sèrics proporciona informació sobre els antígens presents o que han estat presents. Per tant proporciona una tècnica de diagnòstic.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resposta dels anticossos implica una sèrie de fases: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de latència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exponencial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de meseta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de disminució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6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620" name="Google Shape;620;p76"/>
          <p:cNvSpPr txBox="1"/>
          <p:nvPr/>
        </p:nvSpPr>
        <p:spPr>
          <a:xfrm>
            <a:off x="792162" y="6477000"/>
            <a:ext cx="2965450" cy="1230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https://youtu.be/AucZlvEv29Y</a:t>
            </a:r>
            <a:endParaRPr/>
          </a:p>
        </p:txBody>
      </p:sp>
      <p:sp>
        <p:nvSpPr>
          <p:cNvPr id="621" name="Google Shape;621;p76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76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76"/>
          <p:cNvSpPr txBox="1"/>
          <p:nvPr/>
        </p:nvSpPr>
        <p:spPr>
          <a:xfrm>
            <a:off x="1039812" y="1966912"/>
            <a:ext cx="7204075" cy="4102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76"/>
          <p:cNvSpPr txBox="1"/>
          <p:nvPr/>
        </p:nvSpPr>
        <p:spPr>
          <a:xfrm>
            <a:off x="1039812" y="1966912"/>
            <a:ext cx="1828800" cy="41021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6"/>
          <p:cNvSpPr txBox="1"/>
          <p:nvPr/>
        </p:nvSpPr>
        <p:spPr>
          <a:xfrm>
            <a:off x="2854325" y="1966912"/>
            <a:ext cx="1828800" cy="41021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6"/>
          <p:cNvSpPr txBox="1"/>
          <p:nvPr/>
        </p:nvSpPr>
        <p:spPr>
          <a:xfrm>
            <a:off x="4460875" y="1966912"/>
            <a:ext cx="2355850" cy="41021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p76"/>
          <p:cNvCxnSpPr/>
          <p:nvPr/>
        </p:nvCxnSpPr>
        <p:spPr>
          <a:xfrm>
            <a:off x="1039812" y="1966912"/>
            <a:ext cx="0" cy="410210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29" name="Google Shape;629;p76"/>
          <p:cNvCxnSpPr/>
          <p:nvPr/>
        </p:nvCxnSpPr>
        <p:spPr>
          <a:xfrm>
            <a:off x="1039812" y="6069012"/>
            <a:ext cx="7204075" cy="0"/>
          </a:xfrm>
          <a:prstGeom prst="straightConnector1">
            <a:avLst/>
          </a:prstGeom>
          <a:noFill/>
          <a:ln cap="flat" cmpd="sng" w="635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630" name="Google Shape;630;p76"/>
          <p:cNvCxnSpPr/>
          <p:nvPr/>
        </p:nvCxnSpPr>
        <p:spPr>
          <a:xfrm>
            <a:off x="1163637" y="5791200"/>
            <a:ext cx="169068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sp>
        <p:nvSpPr>
          <p:cNvPr id="631" name="Google Shape;631;p76"/>
          <p:cNvSpPr/>
          <p:nvPr/>
        </p:nvSpPr>
        <p:spPr>
          <a:xfrm>
            <a:off x="2825750" y="2692400"/>
            <a:ext cx="5654675" cy="3113087"/>
          </a:xfrm>
          <a:custGeom>
            <a:rect b="b" l="l" r="r" t="t"/>
            <a:pathLst>
              <a:path extrusionOk="0" h="3113314" w="5653936">
                <a:moveTo>
                  <a:pt x="0" y="3113314"/>
                </a:moveTo>
                <a:cubicBezTo>
                  <a:pt x="400627" y="1802905"/>
                  <a:pt x="801254" y="492496"/>
                  <a:pt x="1690254" y="93023"/>
                </a:cubicBezTo>
                <a:cubicBezTo>
                  <a:pt x="2579254" y="-306450"/>
                  <a:pt x="6841836" y="709551"/>
                  <a:pt x="5334000" y="716478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76"/>
          <p:cNvSpPr txBox="1"/>
          <p:nvPr/>
        </p:nvSpPr>
        <p:spPr>
          <a:xfrm>
            <a:off x="8256587" y="2992437"/>
            <a:ext cx="4191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76"/>
          <p:cNvSpPr txBox="1"/>
          <p:nvPr/>
        </p:nvSpPr>
        <p:spPr>
          <a:xfrm>
            <a:off x="7689850" y="3325812"/>
            <a:ext cx="554037" cy="581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76"/>
          <p:cNvSpPr txBox="1"/>
          <p:nvPr/>
        </p:nvSpPr>
        <p:spPr>
          <a:xfrm>
            <a:off x="1163637" y="2160587"/>
            <a:ext cx="1662112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Fase de latencia</a:t>
            </a:r>
            <a:endParaRPr/>
          </a:p>
        </p:txBody>
      </p:sp>
      <p:sp>
        <p:nvSpPr>
          <p:cNvPr id="635" name="Google Shape;635;p76"/>
          <p:cNvSpPr txBox="1"/>
          <p:nvPr/>
        </p:nvSpPr>
        <p:spPr>
          <a:xfrm>
            <a:off x="2840037" y="2133600"/>
            <a:ext cx="16621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Fase de exponencial</a:t>
            </a:r>
            <a:endParaRPr/>
          </a:p>
        </p:txBody>
      </p:sp>
      <p:sp>
        <p:nvSpPr>
          <p:cNvPr id="636" name="Google Shape;636;p76"/>
          <p:cNvSpPr txBox="1"/>
          <p:nvPr/>
        </p:nvSpPr>
        <p:spPr>
          <a:xfrm>
            <a:off x="4751387" y="1966912"/>
            <a:ext cx="1663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Fase de meseta</a:t>
            </a:r>
            <a:endParaRPr/>
          </a:p>
        </p:txBody>
      </p:sp>
      <p:sp>
        <p:nvSpPr>
          <p:cNvPr id="637" name="Google Shape;637;p76"/>
          <p:cNvSpPr txBox="1"/>
          <p:nvPr/>
        </p:nvSpPr>
        <p:spPr>
          <a:xfrm>
            <a:off x="6691312" y="2119312"/>
            <a:ext cx="1663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Fase de disminució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t d'imatges de respuesta primaria y secundaria" id="642" name="Google Shape;642;p77"/>
          <p:cNvPicPr preferRelativeResize="0"/>
          <p:nvPr/>
        </p:nvPicPr>
        <p:blipFill rotWithShape="1">
          <a:blip r:embed="rId3">
            <a:alphaModFix/>
          </a:blip>
          <a:srcRect b="12927" l="6692" r="3030" t="15352"/>
          <a:stretch/>
        </p:blipFill>
        <p:spPr>
          <a:xfrm>
            <a:off x="1235075" y="2301875"/>
            <a:ext cx="6813550" cy="405923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77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644" name="Google Shape;644;p77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7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6" name="Google Shape;646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77"/>
          <p:cNvSpPr txBox="1"/>
          <p:nvPr/>
        </p:nvSpPr>
        <p:spPr>
          <a:xfrm>
            <a:off x="554037" y="2063750"/>
            <a:ext cx="7980362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RESPOSTA PRIMARIA I RESPOSTA SECUNDARIA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78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TIPUS D’IMMUNOGLOBULINES</a:t>
            </a:r>
            <a:endParaRPr/>
          </a:p>
        </p:txBody>
      </p:sp>
      <p:sp>
        <p:nvSpPr>
          <p:cNvPr id="653" name="Google Shape;653;p78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8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5" name="Google Shape;65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pte18.jpg" id="656" name="Google Shape;65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6187" y="1539875"/>
            <a:ext cx="6318250" cy="48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9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662" name="Google Shape;662;p79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79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4" name="Google Shape;66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79"/>
          <p:cNvSpPr txBox="1"/>
          <p:nvPr/>
        </p:nvSpPr>
        <p:spPr>
          <a:xfrm>
            <a:off x="360362" y="1427162"/>
            <a:ext cx="8783637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DETECCIÓ DELS ANTICOSSOS</a:t>
            </a:r>
            <a:endParaRPr/>
          </a:p>
        </p:txBody>
      </p:sp>
      <p:sp>
        <p:nvSpPr>
          <p:cNvPr id="666" name="Google Shape;666;p79"/>
          <p:cNvSpPr txBox="1"/>
          <p:nvPr>
            <p:ph idx="1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 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avançada de la infecció</a:t>
            </a:r>
            <a:endParaRPr/>
          </a:p>
        </p:txBody>
      </p:sp>
      <p:sp>
        <p:nvSpPr>
          <p:cNvPr id="667" name="Google Shape;667;p79"/>
          <p:cNvSpPr txBox="1"/>
          <p:nvPr>
            <p:ph idx="2" type="body"/>
          </p:nvPr>
        </p:nvSpPr>
        <p:spPr>
          <a:xfrm>
            <a:off x="4645025" y="2174875"/>
            <a:ext cx="4041775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 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Fase aguda</a:t>
            </a:r>
            <a:endParaRPr/>
          </a:p>
        </p:txBody>
      </p:sp>
      <p:sp>
        <p:nvSpPr>
          <p:cNvPr descr="Resultat d'imatges de IgG" id="668" name="Google Shape;668;p79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t d'imatges de IgG" id="669" name="Google Shape;669;p79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sultat d'imatges de IgG" id="670" name="Google Shape;67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175" y="377825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sultat d'imatges de IgM" id="671" name="Google Shape;671;p79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t d'imatges de IgM" id="672" name="Google Shape;672;p79"/>
          <p:cNvSpPr txBox="1"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tge relacionada" id="673" name="Google Shape;673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1150" y="3695700"/>
            <a:ext cx="2946400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281" name="Google Shape;281;p44"/>
          <p:cNvSpPr txBox="1"/>
          <p:nvPr/>
        </p:nvSpPr>
        <p:spPr>
          <a:xfrm>
            <a:off x="576262" y="1882775"/>
            <a:ext cx="8405812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Immunitat inespecífica o innata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Immunitat específica o adaptativa o adquirida</a:t>
            </a:r>
            <a:endParaRPr/>
          </a:p>
          <a:p>
            <a:pPr indent="-1397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Primària</a:t>
            </a:r>
            <a:endParaRPr/>
          </a:p>
          <a:p>
            <a:pPr indent="-1397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Secundària</a:t>
            </a:r>
            <a:endParaRPr/>
          </a:p>
        </p:txBody>
      </p:sp>
      <p:sp>
        <p:nvSpPr>
          <p:cNvPr id="282" name="Google Shape;282;p44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4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4"/>
          <p:cNvSpPr txBox="1"/>
          <p:nvPr/>
        </p:nvSpPr>
        <p:spPr>
          <a:xfrm>
            <a:off x="576350" y="4747150"/>
            <a:ext cx="8102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4"/>
              </a:rPr>
              <a:t>https://www.educatube.es/sistema-inmunologico/</a:t>
            </a:r>
            <a:endParaRPr/>
          </a:p>
        </p:txBody>
      </p:sp>
      <p:sp>
        <p:nvSpPr>
          <p:cNvPr id="286" name="Google Shape;286;p44"/>
          <p:cNvSpPr txBox="1"/>
          <p:nvPr/>
        </p:nvSpPr>
        <p:spPr>
          <a:xfrm>
            <a:off x="576250" y="5090675"/>
            <a:ext cx="81024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https://www.youtube.com/watch?v=zQGOcOUBi6s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0"/>
          <p:cNvSpPr txBox="1"/>
          <p:nvPr/>
        </p:nvSpPr>
        <p:spPr>
          <a:xfrm>
            <a:off x="2592387" y="609600"/>
            <a:ext cx="6086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/>
              <a:t>Seguiment serològic</a:t>
            </a:r>
            <a:endParaRPr/>
          </a:p>
        </p:txBody>
      </p:sp>
      <p:sp>
        <p:nvSpPr>
          <p:cNvPr id="679" name="Google Shape;679;p80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80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1" name="Google Shape;68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80"/>
          <p:cNvSpPr txBox="1"/>
          <p:nvPr/>
        </p:nvSpPr>
        <p:spPr>
          <a:xfrm>
            <a:off x="360362" y="1427162"/>
            <a:ext cx="87837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descr="Resultat d'imatges de IgG" id="683" name="Google Shape;683;p80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t d'imatges de IgG" id="684" name="Google Shape;684;p80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t d'imatges de IgM" id="685" name="Google Shape;685;p80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t d'imatges de IgM" id="686" name="Google Shape;686;p80"/>
          <p:cNvSpPr txBox="1"/>
          <p:nvPr/>
        </p:nvSpPr>
        <p:spPr>
          <a:xfrm>
            <a:off x="612775" y="3127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80" title="Gràf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13" y="1565100"/>
            <a:ext cx="7889772" cy="487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1"/>
          <p:cNvSpPr txBox="1"/>
          <p:nvPr/>
        </p:nvSpPr>
        <p:spPr>
          <a:xfrm>
            <a:off x="1573212" y="377825"/>
            <a:ext cx="71595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/>
              <a:t>La detecció anticossos</a:t>
            </a:r>
            <a:endParaRPr/>
          </a:p>
        </p:txBody>
      </p:sp>
      <p:sp>
        <p:nvSpPr>
          <p:cNvPr id="693" name="Google Shape;693;p81"/>
          <p:cNvSpPr txBox="1"/>
          <p:nvPr/>
        </p:nvSpPr>
        <p:spPr>
          <a:xfrm>
            <a:off x="576262" y="1882775"/>
            <a:ext cx="8405700" cy="3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Les tècniques de immunodiagnostic en serviran per determinar la dinamica </a:t>
            </a:r>
            <a:r>
              <a:rPr lang="en-US" sz="2400">
                <a:solidFill>
                  <a:schemeClr val="dk1"/>
                </a:solidFill>
              </a:rPr>
              <a:t>en llarg</a:t>
            </a:r>
            <a:r>
              <a:rPr lang="en-US" sz="2400">
                <a:solidFill>
                  <a:schemeClr val="dk1"/>
                </a:solidFill>
              </a:rPr>
              <a:t> de la infecció. Igual que saber quin tipus de Ig estan implicades.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Les técniques poder poder detectar anticossos es diferencies en dos grups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Tècniques </a:t>
            </a:r>
            <a:r>
              <a:rPr lang="en-US" sz="2400">
                <a:solidFill>
                  <a:schemeClr val="dk1"/>
                </a:solidFill>
              </a:rPr>
              <a:t>primàries: Es valora directament la unió Ag-Ac, pero com no és una reacció visible es necessiten sistemes adicionals de revelat. Ex ELISA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Tècniques </a:t>
            </a:r>
            <a:r>
              <a:rPr lang="en-US" sz="2400">
                <a:solidFill>
                  <a:schemeClr val="dk1"/>
                </a:solidFill>
              </a:rPr>
              <a:t>secundàries: No valoren directament els complexes immunes sono que es fa de forma indirecte, a través de canvis físics que és produeixen en el medi. Ex. Aglutinació directe.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694" name="Google Shape;694;p81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81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2"/>
          <p:cNvSpPr txBox="1"/>
          <p:nvPr/>
        </p:nvSpPr>
        <p:spPr>
          <a:xfrm>
            <a:off x="1573212" y="522287"/>
            <a:ext cx="71596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ANTICOSSOS al laboratori</a:t>
            </a:r>
            <a:endParaRPr/>
          </a:p>
        </p:txBody>
      </p:sp>
      <p:sp>
        <p:nvSpPr>
          <p:cNvPr id="702" name="Google Shape;702;p82"/>
          <p:cNvSpPr txBox="1"/>
          <p:nvPr/>
        </p:nvSpPr>
        <p:spPr>
          <a:xfrm>
            <a:off x="576262" y="1882775"/>
            <a:ext cx="8405812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82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82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5" name="Google Shape;70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82"/>
          <p:cNvSpPr txBox="1"/>
          <p:nvPr/>
        </p:nvSpPr>
        <p:spPr>
          <a:xfrm>
            <a:off x="758825" y="1427162"/>
            <a:ext cx="81708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Els anticossos s’utilitzen al laboratori com a eina a per a identificar molècules específicament.</a:t>
            </a:r>
            <a:endParaRPr/>
          </a:p>
        </p:txBody>
      </p:sp>
      <p:pic>
        <p:nvPicPr>
          <p:cNvPr descr="03_Epitope2.jpg" id="707" name="Google Shape;70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150" y="2270125"/>
            <a:ext cx="7062787" cy="388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3"/>
          <p:cNvSpPr txBox="1"/>
          <p:nvPr/>
        </p:nvSpPr>
        <p:spPr>
          <a:xfrm>
            <a:off x="1630362" y="219075"/>
            <a:ext cx="715962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ANTICOSSOS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policlonals i monoclonals</a:t>
            </a:r>
            <a:endParaRPr/>
          </a:p>
        </p:txBody>
      </p:sp>
      <p:sp>
        <p:nvSpPr>
          <p:cNvPr id="713" name="Google Shape;713;p83"/>
          <p:cNvSpPr txBox="1"/>
          <p:nvPr/>
        </p:nvSpPr>
        <p:spPr>
          <a:xfrm>
            <a:off x="576262" y="1882775"/>
            <a:ext cx="8405812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83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83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6" name="Google Shape;71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7" name="Google Shape;717;p83"/>
          <p:cNvGraphicFramePr/>
          <p:nvPr/>
        </p:nvGraphicFramePr>
        <p:xfrm>
          <a:off x="658812" y="27352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{F4D5344B-0CCF-46F2-A09F-6C314ABBD996}</a:tableStyleId>
              </a:tblPr>
              <a:tblGrid>
                <a:gridCol w="3987800"/>
                <a:gridCol w="3986200"/>
              </a:tblGrid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ANTIÒS POLICLONAL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ANTICÒS MONOCLONAL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Barreja de diferents anticossos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Anticòs únic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S’uneix a diferents epítops de l’antigen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S’uneix a un únic epítop de l’antigen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Són barats de produir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Són cars de produir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18" name="Google Shape;718;p83"/>
          <p:cNvSpPr txBox="1"/>
          <p:nvPr/>
        </p:nvSpPr>
        <p:spPr>
          <a:xfrm>
            <a:off x="673100" y="1944687"/>
            <a:ext cx="78819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Comercialment, per a un mateix antigen podem tenir dos tipus d’anticossos: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4"/>
          <p:cNvSpPr txBox="1"/>
          <p:nvPr/>
        </p:nvSpPr>
        <p:spPr>
          <a:xfrm>
            <a:off x="1573212" y="377825"/>
            <a:ext cx="715962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ANTICOSSOS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policlonals i monoclonals</a:t>
            </a:r>
            <a:endParaRPr/>
          </a:p>
        </p:txBody>
      </p:sp>
      <p:sp>
        <p:nvSpPr>
          <p:cNvPr id="724" name="Google Shape;724;p84"/>
          <p:cNvSpPr txBox="1"/>
          <p:nvPr/>
        </p:nvSpPr>
        <p:spPr>
          <a:xfrm>
            <a:off x="576262" y="1882775"/>
            <a:ext cx="8405812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84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84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7" name="Google Shape;72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unohistochemistery-11-638.jpg" id="728" name="Google Shape;728;p84"/>
          <p:cNvPicPr preferRelativeResize="0"/>
          <p:nvPr/>
        </p:nvPicPr>
        <p:blipFill rotWithShape="1">
          <a:blip r:embed="rId4">
            <a:alphaModFix/>
          </a:blip>
          <a:srcRect b="0" l="0" r="0" t="14170"/>
          <a:stretch/>
        </p:blipFill>
        <p:spPr>
          <a:xfrm>
            <a:off x="555625" y="1481137"/>
            <a:ext cx="7375525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5"/>
          <p:cNvSpPr txBox="1"/>
          <p:nvPr/>
        </p:nvSpPr>
        <p:spPr>
          <a:xfrm>
            <a:off x="3477247" y="609600"/>
            <a:ext cx="5201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Malalties relacionades amb SI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85"/>
          <p:cNvSpPr txBox="1"/>
          <p:nvPr/>
        </p:nvSpPr>
        <p:spPr>
          <a:xfrm>
            <a:off x="493712" y="1562100"/>
            <a:ext cx="8083500" cy="3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6E258F"/>
                </a:solidFill>
              </a:rPr>
              <a:t>Immuno deficiències</a:t>
            </a:r>
            <a:endParaRPr b="1" sz="2400">
              <a:solidFill>
                <a:srgbClr val="6E258F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6E258F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6E258F"/>
                </a:solidFill>
              </a:rPr>
              <a:t>Malalties autoimmunes</a:t>
            </a:r>
            <a:endParaRPr b="1" sz="2400">
              <a:solidFill>
                <a:srgbClr val="6E258F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6E258F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6E258F"/>
                </a:solidFill>
              </a:rPr>
              <a:t>Hipesensibilitat (hi ha una activitat al projecte)</a:t>
            </a:r>
            <a:endParaRPr b="1" sz="2400">
              <a:solidFill>
                <a:srgbClr val="6E258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85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85"/>
          <p:cNvSpPr txBox="1"/>
          <p:nvPr/>
        </p:nvSpPr>
        <p:spPr>
          <a:xfrm>
            <a:off x="49371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Google Shape;73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6"/>
          <p:cNvSpPr txBox="1"/>
          <p:nvPr/>
        </p:nvSpPr>
        <p:spPr>
          <a:xfrm>
            <a:off x="4564062" y="609600"/>
            <a:ext cx="4114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Immunodeficiències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86"/>
          <p:cNvSpPr txBox="1"/>
          <p:nvPr/>
        </p:nvSpPr>
        <p:spPr>
          <a:xfrm>
            <a:off x="493712" y="1562100"/>
            <a:ext cx="808355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6E258F"/>
                </a:solidFill>
                <a:latin typeface="Arial"/>
                <a:ea typeface="Arial"/>
                <a:cs typeface="Arial"/>
                <a:sym typeface="Arial"/>
              </a:rPr>
              <a:t>Immunodeficiències</a:t>
            </a:r>
            <a:endParaRPr b="0" i="0" sz="2400" u="none">
              <a:solidFill>
                <a:srgbClr val="6E25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86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86"/>
          <p:cNvSpPr txBox="1"/>
          <p:nvPr/>
        </p:nvSpPr>
        <p:spPr>
          <a:xfrm>
            <a:off x="49371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6" name="Google Shape;74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86"/>
          <p:cNvSpPr txBox="1"/>
          <p:nvPr>
            <p:ph idx="1" type="body"/>
          </p:nvPr>
        </p:nvSpPr>
        <p:spPr>
          <a:xfrm>
            <a:off x="425450" y="2171700"/>
            <a:ext cx="8229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 referencia </a:t>
            </a:r>
            <a:r>
              <a:rPr lang="en-US"/>
              <a:t>algún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error en la funció del sistema immunitari, aquest errors els classifiquem en dos formes: Primari i Secundari</a:t>
            </a:r>
            <a:endParaRPr/>
          </a:p>
        </p:txBody>
      </p:sp>
      <p:pic>
        <p:nvPicPr>
          <p:cNvPr descr="Resultat d'imatges de immunodeficiencia" id="748" name="Google Shape;748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4487" y="3721100"/>
            <a:ext cx="33020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7"/>
          <p:cNvSpPr txBox="1"/>
          <p:nvPr/>
        </p:nvSpPr>
        <p:spPr>
          <a:xfrm>
            <a:off x="4564062" y="609600"/>
            <a:ext cx="4114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Immunodeficiències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87"/>
          <p:cNvSpPr txBox="1"/>
          <p:nvPr/>
        </p:nvSpPr>
        <p:spPr>
          <a:xfrm>
            <a:off x="449262" y="1562100"/>
            <a:ext cx="808355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6E258F"/>
                </a:solidFill>
                <a:latin typeface="Arial"/>
                <a:ea typeface="Arial"/>
                <a:cs typeface="Arial"/>
                <a:sym typeface="Arial"/>
              </a:rPr>
              <a:t>Immunodeficiències primàries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6E25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87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87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7" name="Google Shape;75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87"/>
          <p:cNvSpPr txBox="1"/>
          <p:nvPr>
            <p:ph idx="1" type="body"/>
          </p:nvPr>
        </p:nvSpPr>
        <p:spPr>
          <a:xfrm>
            <a:off x="449262" y="2057400"/>
            <a:ext cx="8229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Defectes congènits que predisposen a una susceptibilitat més gran a les infeccions. Normalment és de naturalesa genètica, però també pot ser per errors aleatoris durant l’etapa del desenvolupament.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Tipus: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limfòcits B i de la producció d’anticossos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limfòcits 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Combinades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Fagòcits: infeccions bacterianes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complement: funció immunitària humoral defectuosa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8"/>
          <p:cNvSpPr txBox="1"/>
          <p:nvPr/>
        </p:nvSpPr>
        <p:spPr>
          <a:xfrm>
            <a:off x="4564062" y="609600"/>
            <a:ext cx="4114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Immunodeficiències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88"/>
          <p:cNvSpPr txBox="1"/>
          <p:nvPr/>
        </p:nvSpPr>
        <p:spPr>
          <a:xfrm>
            <a:off x="449262" y="1562100"/>
            <a:ext cx="808355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6E258F"/>
                </a:solidFill>
                <a:latin typeface="Arial"/>
                <a:ea typeface="Arial"/>
                <a:cs typeface="Arial"/>
                <a:sym typeface="Arial"/>
              </a:rPr>
              <a:t>Immunodeficiències primàries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6E25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88"/>
          <p:cNvSpPr txBox="1"/>
          <p:nvPr/>
        </p:nvSpPr>
        <p:spPr>
          <a:xfrm>
            <a:off x="3757612" y="6477000"/>
            <a:ext cx="4903787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Presentació.M7 Tècniques d’immunodiganòstic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88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88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" name="Google Shape;76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88"/>
          <p:cNvSpPr txBox="1"/>
          <p:nvPr>
            <p:ph idx="1" type="body"/>
          </p:nvPr>
        </p:nvSpPr>
        <p:spPr>
          <a:xfrm>
            <a:off x="449262" y="2057400"/>
            <a:ext cx="8229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70" name="Google Shape;770;p88"/>
          <p:cNvGraphicFramePr/>
          <p:nvPr/>
        </p:nvGraphicFramePr>
        <p:xfrm>
          <a:off x="709612" y="22367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{F4D5344B-0CCF-46F2-A09F-6C314ABBD996}</a:tableStyleId>
              </a:tblPr>
              <a:tblGrid>
                <a:gridCol w="3582975"/>
                <a:gridCol w="4368800"/>
              </a:tblGrid>
              <a:tr h="5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Alteració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Malalties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limfòcits 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Síndrome de DiGeorge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Síndrome de Wiskott-Aldrich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Síndrome  de hiper-IgM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limfòcits B i de la producció d’anticossos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Agammaglobulinemia de Bruton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Immunodeficiència variable comú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Deficiència de IgA selectiva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Cèl·lules fagocítiques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Edema granulomatos crònic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Deficiència d’adhesió els leucòcits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Síndrome de Chédiak-Higashi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Combinació de immunitat cel·lular i fagocitosis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Immunodeficiència combinada greu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DF4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Deficiències en el complement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Edema angioneuròtic hereditari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9"/>
          <p:cNvSpPr txBox="1"/>
          <p:nvPr/>
        </p:nvSpPr>
        <p:spPr>
          <a:xfrm>
            <a:off x="4564062" y="609600"/>
            <a:ext cx="4114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Immunodeficiències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89"/>
          <p:cNvSpPr txBox="1"/>
          <p:nvPr/>
        </p:nvSpPr>
        <p:spPr>
          <a:xfrm>
            <a:off x="449262" y="1562100"/>
            <a:ext cx="808355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6E258F"/>
                </a:solidFill>
                <a:latin typeface="Arial"/>
                <a:ea typeface="Arial"/>
                <a:cs typeface="Arial"/>
                <a:sym typeface="Arial"/>
              </a:rPr>
              <a:t>Immunodeficiències primàries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6E25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89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89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9" name="Google Shape;77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89"/>
          <p:cNvSpPr txBox="1"/>
          <p:nvPr>
            <p:ph idx="1" type="body"/>
          </p:nvPr>
        </p:nvSpPr>
        <p:spPr>
          <a:xfrm>
            <a:off x="449262" y="2057400"/>
            <a:ext cx="8229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Dintre d’aquests tipus d</a:t>
            </a:r>
            <a:r>
              <a:rPr lang="en-US" sz="2800"/>
              <a:t>’</a:t>
            </a:r>
            <a:r>
              <a:rPr lang="en-US" sz="2800"/>
              <a:t>immunodeficiencies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s’engloben més de 200 </a:t>
            </a:r>
            <a:r>
              <a:rPr lang="en-US" sz="2800"/>
              <a:t>malalties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genètiques.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immunodeficiències primàries tenen una incidència de 1/10.000 recent nascuts vius.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Aquest tipus d’immunodeficiències fa augmentar molt el risc d’infeccions.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/>
        </p:nvSpPr>
        <p:spPr>
          <a:xfrm>
            <a:off x="2592387" y="609600"/>
            <a:ext cx="6086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292" name="Google Shape;292;p45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5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5"/>
          <p:cNvPicPr preferRelativeResize="0"/>
          <p:nvPr/>
        </p:nvPicPr>
        <p:blipFill rotWithShape="1">
          <a:blip r:embed="rId4">
            <a:alphaModFix/>
          </a:blip>
          <a:srcRect b="11539" l="9753" r="10621" t="11838"/>
          <a:stretch/>
        </p:blipFill>
        <p:spPr>
          <a:xfrm>
            <a:off x="1306550" y="1594663"/>
            <a:ext cx="6086400" cy="452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90"/>
          <p:cNvSpPr txBox="1"/>
          <p:nvPr/>
        </p:nvSpPr>
        <p:spPr>
          <a:xfrm>
            <a:off x="4564062" y="609600"/>
            <a:ext cx="4114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Immunodeficiències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90"/>
          <p:cNvSpPr txBox="1"/>
          <p:nvPr/>
        </p:nvSpPr>
        <p:spPr>
          <a:xfrm>
            <a:off x="449262" y="1882775"/>
            <a:ext cx="808355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6E258F"/>
                </a:solidFill>
                <a:latin typeface="Arial"/>
                <a:ea typeface="Arial"/>
                <a:cs typeface="Arial"/>
                <a:sym typeface="Arial"/>
              </a:rPr>
              <a:t>Tipus immunodificiències secundàries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6E25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6E25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90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90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90"/>
          <p:cNvSpPr txBox="1"/>
          <p:nvPr>
            <p:ph idx="1" type="body"/>
          </p:nvPr>
        </p:nvSpPr>
        <p:spPr>
          <a:xfrm>
            <a:off x="425450" y="2524125"/>
            <a:ext cx="8229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Alteracions del SI provocades per causes externes (malnutrició, infecciosos, iatrogènics, etc...). Són immunodeficiències adquirides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Tipus: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Degudes a la complicació d’altres patologies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iatrogèniques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91"/>
          <p:cNvSpPr txBox="1"/>
          <p:nvPr/>
        </p:nvSpPr>
        <p:spPr>
          <a:xfrm>
            <a:off x="4564062" y="609600"/>
            <a:ext cx="41148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Immunodeficiències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91"/>
          <p:cNvSpPr txBox="1"/>
          <p:nvPr/>
        </p:nvSpPr>
        <p:spPr>
          <a:xfrm>
            <a:off x="449262" y="1882775"/>
            <a:ext cx="8083550" cy="3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258F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6E258F"/>
                </a:solidFill>
                <a:latin typeface="Arial"/>
                <a:ea typeface="Arial"/>
                <a:cs typeface="Arial"/>
                <a:sym typeface="Arial"/>
              </a:rPr>
              <a:t>Tipus immunodificiències secundàries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6E25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6E258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91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91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91"/>
          <p:cNvSpPr txBox="1"/>
          <p:nvPr>
            <p:ph idx="1" type="body"/>
          </p:nvPr>
        </p:nvSpPr>
        <p:spPr>
          <a:xfrm>
            <a:off x="425450" y="2524125"/>
            <a:ext cx="8229600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Desnutrició, per falta de proteïnes, lípids, vitamines (A, C i B (B6)) i minerals (Seleni, Zinc) influeix negativament en la maduració de les cèl·lules del sistema immunitari.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Tractament Farmacológica (iatrogènics), receptors de transplantament, fàrmacs per el càncer, tractaments contra malalties autoimmunitàries (lupus)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Infeccions que actuen sobre el sistema immunitari, tant bacteris, fongs, parasitis i virus.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/>
          <p:nvPr/>
        </p:nvSpPr>
        <p:spPr>
          <a:xfrm>
            <a:off x="2592387" y="609600"/>
            <a:ext cx="6086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301" name="Google Shape;301;p46"/>
          <p:cNvSpPr txBox="1"/>
          <p:nvPr/>
        </p:nvSpPr>
        <p:spPr>
          <a:xfrm>
            <a:off x="2663825" y="1295400"/>
            <a:ext cx="6480300" cy="459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6"/>
          <p:cNvSpPr txBox="1"/>
          <p:nvPr/>
        </p:nvSpPr>
        <p:spPr>
          <a:xfrm>
            <a:off x="360362" y="6372225"/>
            <a:ext cx="8783700" cy="22200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62" y="360362"/>
            <a:ext cx="2174874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850" y="1493700"/>
            <a:ext cx="6323806" cy="47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/>
        </p:nvSpPr>
        <p:spPr>
          <a:xfrm>
            <a:off x="3419626" y="86225"/>
            <a:ext cx="5476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Immunitat inespecífica o innata</a:t>
            </a:r>
            <a:endParaRPr sz="2400"/>
          </a:p>
        </p:txBody>
      </p:sp>
      <p:sp>
        <p:nvSpPr>
          <p:cNvPr id="310" name="Google Shape;310;p47"/>
          <p:cNvSpPr txBox="1"/>
          <p:nvPr/>
        </p:nvSpPr>
        <p:spPr>
          <a:xfrm>
            <a:off x="5922962" y="-114300"/>
            <a:ext cx="4518025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1" name="Google Shape;311;p47"/>
          <p:cNvGraphicFramePr/>
          <p:nvPr/>
        </p:nvGraphicFramePr>
        <p:xfrm>
          <a:off x="0" y="5942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{F4D5344B-0CCF-46F2-A09F-6C314ABBD996}</a:tableStyleId>
              </a:tblPr>
              <a:tblGrid>
                <a:gridCol w="1584325"/>
                <a:gridCol w="1966900"/>
                <a:gridCol w="946150"/>
                <a:gridCol w="4398950"/>
              </a:tblGrid>
              <a:tr h="3825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Barreres Físiques i químiques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Pell, queratina, pH àcid, elevada salinitat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22275">
                <a:tc v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Mucosa externa, lizomes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22275">
                <a:tc vMerge="1"/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Mucosa interna,  Mucositat ( respiratori), Ph àcid (digestiu)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22275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Cèl·lules: resposta cel·lular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Sistema fagocític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Neutròfils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Fagocita partícules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67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Macròfags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Fagocita partícules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 en la resposta inflamatòria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 en la resposta immunitària específica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4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Mastòcits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 partícules estranyes alliberen histamina i heparina dels seus grànuls, atraient a altres cèl·lules del sistema immunitari i potenciant la resposta inflamatòria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27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Cèl·lules NK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Ataquen la membrana plasmàtica de les cèl·lules del propi organismes que hagin  estat infectades o siguin cancerígenes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461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Eosinòfils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seva principal funció es destruir microorganismes no fagocitables, mitjançant l’acció citoxica de les proteïnes que contenen els seus grànuls. La seva presencia sol indicar infecció parasitaria o reacció al·lèrgica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175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Proteïnes: resposta humoral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Sistema de complement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Conjunt de proteïnes plasmàtiques (unes 30)  que faciliten l’eliminació del agent estrany i genera una resposta inflamatòria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191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Interferons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Proteïnes del grup de les citoquinines produïdes com a resposta d’agents patògens, sobretot en els virus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48"/>
          <p:cNvGraphicFramePr/>
          <p:nvPr/>
        </p:nvGraphicFramePr>
        <p:xfrm>
          <a:off x="130987" y="604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{F4D5344B-0CCF-46F2-A09F-6C314ABBD996}</a:tableStyleId>
              </a:tblPr>
              <a:tblGrid>
                <a:gridCol w="1093775"/>
                <a:gridCol w="1447800"/>
                <a:gridCol w="1006475"/>
                <a:gridCol w="5334000"/>
              </a:tblGrid>
              <a:tr h="808025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Cèl·lules: resposta cel·lular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Sistema fagocític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Macròfags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Fagocita partícules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 en la resposta inflamatòria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 en la resposta immunitària específica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5650">
                <a:tc vMerge="1"/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: formen part dels glòbuls blancs. Actuen contra infeccions i poden distingir les cèl·lules del propi cos amb elements estranys.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B:  Es produeixen en la medul·la òssia i es maduren en el gangli limfàtic. Els limfòcits b actuen com a cèl·lules presentadores d’antigen, cèl·lules de memòria i la seva funció principal de fabricar anticossos. 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17525">
                <a:tc vMerge="1"/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 T (CD4+): 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Ajuden a desenvolupar la resposta immune.  Quan reconeix una cèl·lula infectada activa les citoquinines i aquestes estimulen els limfòcits B.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19100">
                <a:tc vMerge="1"/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 T (CD8+): 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Cèl·lules T citotòxiques, s’encarreguen de buscar cèl·lules infectades i produir la seva lisis per destruir-les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17525">
                <a:tc vMerge="1"/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Limfòcits T de memòria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Conjunt de cèl·lules T amb un Ag 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especific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que persisteixen duran un període llarg de temps un cop la infecció s’ha resolt.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86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Proteïnes: resposta humoral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Anticossos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: Són glicoproteïnes, solubles,  tenen com a funció reconèixer els Ag.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funció bàsica dels Ac és neutralitzar elements externs  com bactèries, paràsits i virus.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IgG</a:t>
                      </a: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constitueix  el 80% dels Ac en sang, és únic Ac que pot travessar la placenta. Actua contra antígens de bacteris, virus i fongs.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IgM</a:t>
                      </a: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és la primera Ig que entra en circulació quan te lloc la resposta immunitària. No és molt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específica</a:t>
                      </a: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però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gràcies</a:t>
                      </a: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el elevat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</a:t>
                      </a: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valencià que posseeix permet reconèixer una estructura fins a 10 cops. Pot travessar la mucosa 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IgA</a:t>
                      </a: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esta present en la mucosa i en la llet materna. Es produeixen en les cèl·lules plasmàtiques de la mucosa i la medul·la òssia.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IgE</a:t>
                      </a: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Actua normalment en les reaccions al·lèrgiques i a l’hora de combatre els paràsits. Tenen un receptor d’elevada afinitat  en la superfície dels mastòcits, cosa que fa la quantitat de IgE en sang és pràcticament nul.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IgD</a:t>
                      </a: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Esta present en la membrana dels limfòcits madurs, hi ha pocs coneixements d’aquestes IgD</a:t>
                      </a:r>
                      <a:endParaRPr/>
                    </a:p>
                  </a:txBody>
                  <a:tcPr marT="45700" marB="4570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317" name="Google Shape;317;p48"/>
          <p:cNvSpPr txBox="1"/>
          <p:nvPr/>
        </p:nvSpPr>
        <p:spPr>
          <a:xfrm>
            <a:off x="5887929" y="0"/>
            <a:ext cx="31251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Inmunita específica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9"/>
          <p:cNvSpPr txBox="1"/>
          <p:nvPr/>
        </p:nvSpPr>
        <p:spPr>
          <a:xfrm>
            <a:off x="2592387" y="609600"/>
            <a:ext cx="60864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SISTEMA IMMUNITARI</a:t>
            </a:r>
            <a:endParaRPr/>
          </a:p>
        </p:txBody>
      </p:sp>
      <p:sp>
        <p:nvSpPr>
          <p:cNvPr id="323" name="Google Shape;323;p49"/>
          <p:cNvSpPr txBox="1"/>
          <p:nvPr/>
        </p:nvSpPr>
        <p:spPr>
          <a:xfrm>
            <a:off x="792162" y="6477000"/>
            <a:ext cx="2965450" cy="1230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https://youtu.be/AucZlvEv29Y</a:t>
            </a:r>
            <a:endParaRPr/>
          </a:p>
        </p:txBody>
      </p:sp>
      <p:sp>
        <p:nvSpPr>
          <p:cNvPr id="324" name="Google Shape;324;p49"/>
          <p:cNvSpPr txBox="1"/>
          <p:nvPr/>
        </p:nvSpPr>
        <p:spPr>
          <a:xfrm>
            <a:off x="2663825" y="1295400"/>
            <a:ext cx="6480175" cy="46037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230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360362" y="6372225"/>
            <a:ext cx="8783637" cy="22225"/>
          </a:xfrm>
          <a:prstGeom prst="rect">
            <a:avLst/>
          </a:prstGeom>
          <a:solidFill>
            <a:srgbClr val="6E258F"/>
          </a:solidFill>
          <a:ln>
            <a:noFill/>
          </a:ln>
          <a:effectLst>
            <a:outerShdw blurRad="63500" dir="5400000" dist="12700">
              <a:srgbClr val="80808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62" y="360362"/>
            <a:ext cx="2174875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antigen antibody" id="327" name="Google Shape;32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7900" y="278765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9"/>
          <p:cNvSpPr txBox="1"/>
          <p:nvPr/>
        </p:nvSpPr>
        <p:spPr>
          <a:xfrm>
            <a:off x="319087" y="1341437"/>
            <a:ext cx="88249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600"/>
              <a:buFont typeface="Arial"/>
              <a:buNone/>
            </a:pPr>
            <a:r>
              <a:rPr b="1" i="0" lang="en-US" sz="6000" u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Antigen (Ag)</a:t>
            </a:r>
            <a:endParaRPr sz="6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t/>
            </a:r>
            <a:endParaRPr b="1" sz="6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t/>
            </a:r>
            <a:endParaRPr b="1" sz="6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t/>
            </a:r>
            <a:endParaRPr b="1" sz="6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9600"/>
              <a:buFont typeface="Arial"/>
              <a:buNone/>
            </a:pPr>
            <a:r>
              <a:rPr b="1" i="0" lang="en-US" sz="60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Anticòs (Ac)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esuïtes_B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Jesuïtes_B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